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5"/>
    <p:sldMasterId id="2147483683" r:id="rId6"/>
    <p:sldMasterId id="2147483720" r:id="rId7"/>
    <p:sldMasterId id="2147483724" r:id="rId8"/>
    <p:sldMasterId id="2147483660" r:id="rId9"/>
  </p:sldMasterIdLst>
  <p:notesMasterIdLst>
    <p:notesMasterId r:id="rId38"/>
  </p:notesMasterIdLst>
  <p:sldIdLst>
    <p:sldId id="355" r:id="rId10"/>
    <p:sldId id="260" r:id="rId11"/>
    <p:sldId id="330" r:id="rId12"/>
    <p:sldId id="328" r:id="rId13"/>
    <p:sldId id="367" r:id="rId14"/>
    <p:sldId id="363" r:id="rId15"/>
    <p:sldId id="364" r:id="rId16"/>
    <p:sldId id="365" r:id="rId17"/>
    <p:sldId id="366" r:id="rId18"/>
    <p:sldId id="369" r:id="rId19"/>
    <p:sldId id="370" r:id="rId20"/>
    <p:sldId id="372" r:id="rId21"/>
    <p:sldId id="371" r:id="rId22"/>
    <p:sldId id="373" r:id="rId23"/>
    <p:sldId id="374" r:id="rId24"/>
    <p:sldId id="340" r:id="rId25"/>
    <p:sldId id="344" r:id="rId26"/>
    <p:sldId id="345" r:id="rId27"/>
    <p:sldId id="320" r:id="rId28"/>
    <p:sldId id="347" r:id="rId29"/>
    <p:sldId id="346" r:id="rId30"/>
    <p:sldId id="349" r:id="rId31"/>
    <p:sldId id="350" r:id="rId32"/>
    <p:sldId id="351" r:id="rId33"/>
    <p:sldId id="352" r:id="rId34"/>
    <p:sldId id="353" r:id="rId35"/>
    <p:sldId id="354" r:id="rId36"/>
    <p:sldId id="279" r:id="rId37"/>
  </p:sldIdLst>
  <p:sldSz cx="9144000" cy="5143500" type="screen16x9"/>
  <p:notesSz cx="6858000" cy="1209675"/>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wther, Adele M" initials="LAM" lastIdx="1" clrIdx="0">
    <p:extLst>
      <p:ext uri="{19B8F6BF-5375-455C-9EA6-DF929625EA0E}">
        <p15:presenceInfo xmlns:p15="http://schemas.microsoft.com/office/powerpoint/2012/main" userId="S-1-5-21-602162358-1123561945-1417001333-1208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1D9928-CBBE-8452-B9A6-F3D459B9CDA1}" v="10" dt="2024-12-20T18:10:36.3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979" autoAdjust="0"/>
  </p:normalViewPr>
  <p:slideViewPr>
    <p:cSldViewPr snapToGrid="0">
      <p:cViewPr>
        <p:scale>
          <a:sx n="84" d="100"/>
          <a:sy n="84" d="100"/>
        </p:scale>
        <p:origin x="76" y="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46CE-8A40-4505-BF81-A6F1207CC5F4}" type="datetimeFigureOut">
              <a:rPr lang="en-CA" smtClean="0"/>
              <a:t>2025-02-18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A3A070-8C9B-4D2F-B892-C74E325F37D5}" type="slidenum">
              <a:rPr lang="en-CA" smtClean="0"/>
              <a:t>‹#›</a:t>
            </a:fld>
            <a:endParaRPr lang="en-CA"/>
          </a:p>
        </p:txBody>
      </p:sp>
    </p:spTree>
    <p:extLst>
      <p:ext uri="{BB962C8B-B14F-4D97-AF65-F5344CB8AC3E}">
        <p14:creationId xmlns:p14="http://schemas.microsoft.com/office/powerpoint/2010/main" val="4201093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A3A070-8C9B-4D2F-B892-C74E325F37D5}" type="slidenum">
              <a:rPr lang="en-CA" smtClean="0"/>
              <a:t>2</a:t>
            </a:fld>
            <a:endParaRPr lang="en-CA"/>
          </a:p>
        </p:txBody>
      </p:sp>
    </p:spTree>
    <p:extLst>
      <p:ext uri="{BB962C8B-B14F-4D97-AF65-F5344CB8AC3E}">
        <p14:creationId xmlns:p14="http://schemas.microsoft.com/office/powerpoint/2010/main" val="1324377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bg1">
                    <a:lumMod val="50000"/>
                  </a:schemeClr>
                </a:solidFill>
                <a:latin typeface="Arial"/>
                <a:cs typeface="Arial"/>
              </a:rPr>
              <a:t>Please</a:t>
            </a:r>
            <a:r>
              <a:rPr lang="en-CA" sz="1200" baseline="0" dirty="0">
                <a:solidFill>
                  <a:schemeClr val="bg1">
                    <a:lumMod val="50000"/>
                  </a:schemeClr>
                </a:solidFill>
                <a:latin typeface="Arial"/>
                <a:cs typeface="Arial"/>
              </a:rPr>
              <a:t> p</a:t>
            </a:r>
            <a:r>
              <a:rPr lang="en-CA" sz="1200" dirty="0">
                <a:solidFill>
                  <a:schemeClr val="bg1">
                    <a:lumMod val="50000"/>
                  </a:schemeClr>
                </a:solidFill>
                <a:latin typeface="Arial"/>
                <a:cs typeface="Arial"/>
              </a:rPr>
              <a:t>rovide</a:t>
            </a:r>
            <a:r>
              <a:rPr lang="en-CA" sz="1200" baseline="0" dirty="0">
                <a:solidFill>
                  <a:schemeClr val="bg1">
                    <a:lumMod val="50000"/>
                  </a:schemeClr>
                </a:solidFill>
                <a:latin typeface="Arial"/>
                <a:cs typeface="Arial"/>
              </a:rPr>
              <a:t> your comments and thoughts.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aseline="0">
              <a:solidFill>
                <a:schemeClr val="bg1">
                  <a:lumMod val="50000"/>
                </a:schemeClr>
              </a:solidFill>
              <a:latin typeface="Arial" panose="020B0604020202020204" pitchFamily="34" charset="0"/>
              <a:cs typeface="Arial" panose="020B0604020202020204" pitchFamily="34" charset="0"/>
            </a:endParaRPr>
          </a:p>
          <a:p>
            <a:pPr>
              <a:defRPr/>
            </a:pPr>
            <a:r>
              <a:rPr lang="en-CA" b="1" baseline="0" dirty="0">
                <a:latin typeface="Arial"/>
                <a:cs typeface="Arial"/>
              </a:rPr>
              <a:t>TIP: Prepare some ‘probing questions’ beforehand to help encourage and guide the conversation. </a:t>
            </a:r>
            <a:r>
              <a:rPr lang="en-CA" b="1" dirty="0">
                <a:latin typeface="Arial"/>
                <a:cs typeface="Arial"/>
              </a:rPr>
              <a:t>If you are holding a virtual meeting, you can also consider using the Teams Polls to gather feedback on specific questions – you can do this at various points during the presentation/session.</a:t>
            </a:r>
            <a:endParaRPr lang="en-CA"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baseline="0">
              <a:solidFill>
                <a:schemeClr val="bg1">
                  <a:lumMod val="5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baseline="0" dirty="0">
                <a:solidFill>
                  <a:schemeClr val="bg1">
                    <a:lumMod val="50000"/>
                  </a:schemeClr>
                </a:solidFill>
                <a:latin typeface="Arial"/>
                <a:cs typeface="Arial"/>
              </a:rPr>
              <a:t>TIP: Have someone take notes to capture comments and feedback.</a:t>
            </a:r>
          </a:p>
        </p:txBody>
      </p:sp>
      <p:sp>
        <p:nvSpPr>
          <p:cNvPr id="4" name="Slide Number Placeholder 3"/>
          <p:cNvSpPr>
            <a:spLocks noGrp="1"/>
          </p:cNvSpPr>
          <p:nvPr>
            <p:ph type="sldNum" sz="quarter" idx="10"/>
          </p:nvPr>
        </p:nvSpPr>
        <p:spPr/>
        <p:txBody>
          <a:bodyPr/>
          <a:lstStyle/>
          <a:p>
            <a:fld id="{48A3A070-8C9B-4D2F-B892-C74E325F37D5}" type="slidenum">
              <a:rPr lang="en-CA" smtClean="0"/>
              <a:t>21</a:t>
            </a:fld>
            <a:endParaRPr lang="en-CA"/>
          </a:p>
        </p:txBody>
      </p:sp>
    </p:spTree>
    <p:extLst>
      <p:ext uri="{BB962C8B-B14F-4D97-AF65-F5344CB8AC3E}">
        <p14:creationId xmlns:p14="http://schemas.microsoft.com/office/powerpoint/2010/main" val="514712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kern="1200">
                <a:solidFill>
                  <a:schemeClr val="tx1"/>
                </a:solidFill>
                <a:effectLst/>
                <a:latin typeface="+mn-lt"/>
                <a:ea typeface="+mn-ea"/>
                <a:cs typeface="+mn-cs"/>
              </a:rPr>
              <a:t>We want to make sure our meetings meet your needs and expectations. That's why we are asking for your feedback on this meeting. Your feedback is the only way we will know what we're doing well and what we can improve at future meetings.</a:t>
            </a:r>
            <a:r>
              <a:rPr lang="en-US"/>
              <a:t> So please do take a few minutes to share your feedback. We will share a summary of responses on our website later this spring.</a:t>
            </a:r>
            <a:endParaRPr lang="en-CA"/>
          </a:p>
        </p:txBody>
      </p:sp>
      <p:sp>
        <p:nvSpPr>
          <p:cNvPr id="4" name="Slide Number Placeholder 3"/>
          <p:cNvSpPr>
            <a:spLocks noGrp="1"/>
          </p:cNvSpPr>
          <p:nvPr>
            <p:ph type="sldNum" sz="quarter" idx="10"/>
          </p:nvPr>
        </p:nvSpPr>
        <p:spPr/>
        <p:txBody>
          <a:bodyPr/>
          <a:lstStyle/>
          <a:p>
            <a:fld id="{48A3A070-8C9B-4D2F-B892-C74E325F37D5}" type="slidenum">
              <a:rPr lang="en-CA" smtClean="0"/>
              <a:t>27</a:t>
            </a:fld>
            <a:endParaRPr lang="en-CA"/>
          </a:p>
        </p:txBody>
      </p:sp>
    </p:spTree>
    <p:extLst>
      <p:ext uri="{BB962C8B-B14F-4D97-AF65-F5344CB8AC3E}">
        <p14:creationId xmlns:p14="http://schemas.microsoft.com/office/powerpoint/2010/main" val="1450941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A3A070-8C9B-4D2F-B892-C74E325F37D5}" type="slidenum">
              <a:rPr lang="en-CA" smtClean="0"/>
              <a:t>3</a:t>
            </a:fld>
            <a:endParaRPr lang="en-CA"/>
          </a:p>
        </p:txBody>
      </p:sp>
    </p:spTree>
    <p:extLst>
      <p:ext uri="{BB962C8B-B14F-4D97-AF65-F5344CB8AC3E}">
        <p14:creationId xmlns:p14="http://schemas.microsoft.com/office/powerpoint/2010/main" val="1173284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What is School Planning?</a:t>
            </a:r>
            <a:endParaRPr lang="en-US"/>
          </a:p>
          <a:p>
            <a:endParaRPr lang="en-US"/>
          </a:p>
          <a:p>
            <a:r>
              <a:rPr lang="en-US"/>
              <a:t>This video was developed to provide you with more information about the school planning process.</a:t>
            </a:r>
            <a:endParaRPr lang="en-US">
              <a:cs typeface="Calibri"/>
            </a:endParaRPr>
          </a:p>
        </p:txBody>
      </p:sp>
      <p:sp>
        <p:nvSpPr>
          <p:cNvPr id="4" name="Slide Number Placeholder 3"/>
          <p:cNvSpPr>
            <a:spLocks noGrp="1"/>
          </p:cNvSpPr>
          <p:nvPr>
            <p:ph type="sldNum" sz="quarter" idx="5"/>
          </p:nvPr>
        </p:nvSpPr>
        <p:spPr/>
        <p:txBody>
          <a:bodyPr/>
          <a:lstStyle/>
          <a:p>
            <a:fld id="{48A3A070-8C9B-4D2F-B892-C74E325F37D5}" type="slidenum">
              <a:rPr lang="en-CA" smtClean="0"/>
              <a:t>4</a:t>
            </a:fld>
            <a:endParaRPr lang="en-CA"/>
          </a:p>
        </p:txBody>
      </p:sp>
    </p:spTree>
    <p:extLst>
      <p:ext uri="{BB962C8B-B14F-4D97-AF65-F5344CB8AC3E}">
        <p14:creationId xmlns:p14="http://schemas.microsoft.com/office/powerpoint/2010/main" val="3339046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CA" sz="1200" kern="1200" dirty="0">
                <a:solidFill>
                  <a:schemeClr val="tx1"/>
                </a:solidFill>
                <a:effectLst/>
                <a:latin typeface="Arial"/>
                <a:cs typeface="Arial"/>
              </a:rPr>
              <a:t>Establishing and posting the plan is just the beginning. Staff work throughout the year to implement the actions and achieve the goals identified in the school development plan. Part of that work is also making sure actions are visible to the school community, including parents.</a:t>
            </a:r>
            <a:r>
              <a:rPr lang="en-CA" sz="1200" kern="1200" baseline="0" dirty="0">
                <a:solidFill>
                  <a:schemeClr val="tx1"/>
                </a:solidFill>
                <a:effectLst/>
                <a:latin typeface="Arial"/>
                <a:cs typeface="Arial"/>
              </a:rPr>
              <a:t> Throughout the year, the school development plan will </a:t>
            </a:r>
            <a:r>
              <a:rPr lang="en-CA" sz="1200" baseline="0" dirty="0">
                <a:solidFill>
                  <a:schemeClr val="tx1"/>
                </a:solidFill>
                <a:latin typeface="Arial"/>
                <a:cs typeface="Arial"/>
              </a:rPr>
              <a:t>inform many aspects of our work, such as:</a:t>
            </a:r>
            <a:endParaRPr lang="en-CA" sz="1200" dirty="0">
              <a:solidFill>
                <a:schemeClr val="tx1"/>
              </a:solidFill>
              <a:latin typeface="Arial" panose="020B0604020202020204" pitchFamily="34" charset="0"/>
              <a:cs typeface="Arial" panose="020B0604020202020204" pitchFamily="34" charset="0"/>
            </a:endParaRPr>
          </a:p>
          <a:p>
            <a:pPr marL="342900" indent="-342900">
              <a:spcAft>
                <a:spcPts val="600"/>
              </a:spcAft>
              <a:buClr>
                <a:schemeClr val="bg1">
                  <a:lumMod val="50000"/>
                </a:schemeClr>
              </a:buClr>
              <a:buFont typeface="Wingdings" panose="05000000000000000000" pitchFamily="2" charset="2"/>
              <a:buChar char="§"/>
            </a:pPr>
            <a:r>
              <a:rPr lang="en-CA" dirty="0">
                <a:latin typeface="Arial"/>
                <a:cs typeface="Arial"/>
              </a:rPr>
              <a:t>Instructional strategies</a:t>
            </a:r>
            <a:endParaRPr lang="en-CA" sz="1200" dirty="0">
              <a:solidFill>
                <a:schemeClr val="tx1"/>
              </a:solidFill>
              <a:latin typeface="Arial"/>
              <a:cs typeface="Arial"/>
            </a:endParaRPr>
          </a:p>
          <a:p>
            <a:pPr marL="342900" indent="-342900">
              <a:spcAft>
                <a:spcPts val="600"/>
              </a:spcAft>
              <a:buClr>
                <a:schemeClr val="bg1">
                  <a:lumMod val="50000"/>
                </a:schemeClr>
              </a:buClr>
              <a:buFont typeface="Wingdings" panose="05000000000000000000" pitchFamily="2" charset="2"/>
              <a:buChar char="§"/>
            </a:pPr>
            <a:r>
              <a:rPr lang="en-CA" sz="1200" dirty="0">
                <a:solidFill>
                  <a:schemeClr val="tx1"/>
                </a:solidFill>
                <a:latin typeface="Arial"/>
                <a:cs typeface="Arial"/>
              </a:rPr>
              <a:t>Professional </a:t>
            </a:r>
            <a:r>
              <a:rPr lang="en-CA" dirty="0">
                <a:latin typeface="Arial"/>
                <a:cs typeface="Arial"/>
              </a:rPr>
              <a:t>learning</a:t>
            </a:r>
            <a:endParaRPr lang="en-CA" sz="1200" dirty="0">
              <a:solidFill>
                <a:schemeClr val="tx1"/>
              </a:solidFill>
              <a:latin typeface="Arial" panose="020B0604020202020204" pitchFamily="34" charset="0"/>
              <a:cs typeface="Arial" panose="020B0604020202020204" pitchFamily="34" charset="0"/>
            </a:endParaRPr>
          </a:p>
          <a:p>
            <a:pPr marL="342900" indent="-342900">
              <a:spcAft>
                <a:spcPts val="600"/>
              </a:spcAft>
              <a:buClr>
                <a:schemeClr val="bg1">
                  <a:lumMod val="50000"/>
                </a:schemeClr>
              </a:buClr>
              <a:buFont typeface="Wingdings" panose="05000000000000000000" pitchFamily="2" charset="2"/>
              <a:buChar char="§"/>
            </a:pPr>
            <a:r>
              <a:rPr lang="en-CA" dirty="0">
                <a:latin typeface="Arial"/>
                <a:cs typeface="Arial"/>
              </a:rPr>
              <a:t>School structures and processes for learning</a:t>
            </a:r>
          </a:p>
          <a:p>
            <a:pPr marL="342900" indent="-342900">
              <a:spcAft>
                <a:spcPts val="600"/>
              </a:spcAft>
              <a:buClr>
                <a:schemeClr val="bg1">
                  <a:lumMod val="50000"/>
                </a:schemeClr>
              </a:buClr>
              <a:buFont typeface="Wingdings" panose="05000000000000000000" pitchFamily="2" charset="2"/>
              <a:buChar char="§"/>
            </a:pPr>
            <a:r>
              <a:rPr lang="en-CA" dirty="0">
                <a:latin typeface="Arial" panose="020B0604020202020204" pitchFamily="34" charset="0"/>
                <a:cs typeface="Arial" panose="020B0604020202020204" pitchFamily="34" charset="0"/>
              </a:rPr>
              <a:t>Resources to improve student learning</a:t>
            </a:r>
          </a:p>
          <a:p>
            <a:pPr marL="342900" indent="-342900">
              <a:spcAft>
                <a:spcPts val="600"/>
              </a:spcAft>
              <a:buClr>
                <a:schemeClr val="bg1">
                  <a:lumMod val="50000"/>
                </a:schemeClr>
              </a:buClr>
              <a:buFont typeface="Wingdings" panose="05000000000000000000" pitchFamily="2" charset="2"/>
              <a:buChar char="§"/>
            </a:pPr>
            <a:r>
              <a:rPr lang="en-CA" dirty="0">
                <a:latin typeface="Arial" panose="020B0604020202020204" pitchFamily="34" charset="0"/>
                <a:cs typeface="Arial" panose="020B0604020202020204" pitchFamily="34" charset="0"/>
              </a:rPr>
              <a:t>Data-informed decision making</a:t>
            </a:r>
          </a:p>
        </p:txBody>
      </p:sp>
      <p:sp>
        <p:nvSpPr>
          <p:cNvPr id="4" name="Slide Number Placeholder 3"/>
          <p:cNvSpPr>
            <a:spLocks noGrp="1"/>
          </p:cNvSpPr>
          <p:nvPr>
            <p:ph type="sldNum" sz="quarter" idx="10"/>
          </p:nvPr>
        </p:nvSpPr>
        <p:spPr/>
        <p:txBody>
          <a:bodyPr/>
          <a:lstStyle/>
          <a:p>
            <a:fld id="{48A3A070-8C9B-4D2F-B892-C74E325F37D5}" type="slidenum">
              <a:rPr lang="en-CA" smtClean="0"/>
              <a:t>5</a:t>
            </a:fld>
            <a:endParaRPr lang="en-CA"/>
          </a:p>
        </p:txBody>
      </p:sp>
    </p:spTree>
    <p:extLst>
      <p:ext uri="{BB962C8B-B14F-4D97-AF65-F5344CB8AC3E}">
        <p14:creationId xmlns:p14="http://schemas.microsoft.com/office/powerpoint/2010/main" val="2929844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baseline="0">
                <a:latin typeface="Arial"/>
                <a:cs typeface="Arial"/>
              </a:rPr>
              <a:t>Pause at this slide until your Q&amp;A is finished.</a:t>
            </a:r>
          </a:p>
          <a:p>
            <a:endParaRPr lang="en-CA" b="1" baseline="0">
              <a:latin typeface="Arial" panose="020B0604020202020204" pitchFamily="34" charset="0"/>
              <a:cs typeface="Arial" panose="020B0604020202020204" pitchFamily="34" charset="0"/>
            </a:endParaRPr>
          </a:p>
          <a:p>
            <a:r>
              <a:rPr lang="en-CA" b="1" baseline="0">
                <a:latin typeface="Arial"/>
                <a:cs typeface="Arial"/>
              </a:rPr>
              <a:t>You may want to remind participants that this Q&amp;A is to clarify anything that was unclear in the presentation </a:t>
            </a:r>
            <a:r>
              <a:rPr lang="en-CA" b="1">
                <a:latin typeface="Arial"/>
                <a:cs typeface="Arial"/>
              </a:rPr>
              <a:t>up to this point and</a:t>
            </a:r>
            <a:r>
              <a:rPr lang="en-CA" b="1" baseline="0">
                <a:latin typeface="Arial"/>
                <a:cs typeface="Arial"/>
              </a:rPr>
              <a:t> that there will be an opportunity to provide feedback</a:t>
            </a:r>
            <a:r>
              <a:rPr lang="en-CA" b="1">
                <a:latin typeface="Arial"/>
                <a:cs typeface="Arial"/>
              </a:rPr>
              <a:t> after the presentation. </a:t>
            </a:r>
            <a:endParaRPr lang="en-CA" b="1" baseline="0">
              <a:latin typeface="Arial"/>
              <a:cs typeface="Arial"/>
            </a:endParaRPr>
          </a:p>
          <a:p>
            <a:endParaRPr lang="en-CA" b="1" baseline="0">
              <a:latin typeface="Arial" panose="020B0604020202020204" pitchFamily="34" charset="0"/>
              <a:cs typeface="Arial" panose="020B0604020202020204" pitchFamily="34" charset="0"/>
            </a:endParaRPr>
          </a:p>
          <a:p>
            <a:r>
              <a:rPr lang="en-CA" b="1" baseline="0">
                <a:latin typeface="Arial"/>
                <a:cs typeface="Arial"/>
              </a:rPr>
              <a:t>It is recommended that someone keeps time.</a:t>
            </a:r>
          </a:p>
        </p:txBody>
      </p:sp>
      <p:sp>
        <p:nvSpPr>
          <p:cNvPr id="4" name="Slide Number Placeholder 3"/>
          <p:cNvSpPr>
            <a:spLocks noGrp="1"/>
          </p:cNvSpPr>
          <p:nvPr>
            <p:ph type="sldNum" sz="quarter" idx="10"/>
          </p:nvPr>
        </p:nvSpPr>
        <p:spPr/>
        <p:txBody>
          <a:bodyPr/>
          <a:lstStyle/>
          <a:p>
            <a:fld id="{48A3A070-8C9B-4D2F-B892-C74E325F37D5}" type="slidenum">
              <a:rPr lang="en-CA" smtClean="0"/>
              <a:t>16</a:t>
            </a:fld>
            <a:endParaRPr lang="en-CA"/>
          </a:p>
        </p:txBody>
      </p:sp>
    </p:spTree>
    <p:extLst>
      <p:ext uri="{BB962C8B-B14F-4D97-AF65-F5344CB8AC3E}">
        <p14:creationId xmlns:p14="http://schemas.microsoft.com/office/powerpoint/2010/main" val="1072644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Clr>
                <a:srgbClr val="00B0F0"/>
              </a:buClr>
              <a:buNone/>
            </a:pPr>
            <a:r>
              <a:rPr lang="en-CA" sz="2000" b="1">
                <a:solidFill>
                  <a:srgbClr val="FF0000"/>
                </a:solidFill>
                <a:latin typeface="Arial"/>
                <a:ea typeface="Arial" charset="0"/>
                <a:cs typeface="Arial"/>
              </a:rPr>
              <a:t>You may want to discuss some of</a:t>
            </a:r>
            <a:r>
              <a:rPr lang="en-CA" sz="2000" b="1" baseline="0">
                <a:solidFill>
                  <a:srgbClr val="FF0000"/>
                </a:solidFill>
                <a:latin typeface="Arial"/>
                <a:ea typeface="Arial" charset="0"/>
                <a:cs typeface="Arial"/>
              </a:rPr>
              <a:t> the following topics:</a:t>
            </a:r>
            <a:endParaRPr lang="en-US" sz="2000" b="1">
              <a:solidFill>
                <a:srgbClr val="FF0000"/>
              </a:solidFill>
              <a:latin typeface="Arial"/>
              <a:ea typeface="Arial" charset="0"/>
              <a:cs typeface="Arial"/>
            </a:endParaRPr>
          </a:p>
          <a:p>
            <a:pPr marL="742950" lvl="1" indent="-285750" fontAlgn="base">
              <a:buClr>
                <a:srgbClr val="00B0F0"/>
              </a:buClr>
              <a:buFont typeface="Arial" charset="0"/>
              <a:buChar char="•"/>
            </a:pPr>
            <a:r>
              <a:rPr lang="en-CA" sz="1600">
                <a:solidFill>
                  <a:srgbClr val="FF0000"/>
                </a:solidFill>
                <a:latin typeface="Arial"/>
                <a:ea typeface="Arial" charset="0"/>
                <a:cs typeface="Arial"/>
              </a:rPr>
              <a:t>How fees, fundraising and budget are interconnected.</a:t>
            </a:r>
            <a:r>
              <a:rPr lang="en-US" sz="1600">
                <a:solidFill>
                  <a:srgbClr val="FF0000"/>
                </a:solidFill>
                <a:latin typeface="Arial"/>
                <a:ea typeface="Arial" charset="0"/>
                <a:cs typeface="Arial"/>
              </a:rPr>
              <a:t>​</a:t>
            </a:r>
          </a:p>
          <a:p>
            <a:pPr marL="742950" lvl="1" indent="-285750" fontAlgn="base">
              <a:buClr>
                <a:srgbClr val="00B0F0"/>
              </a:buClr>
              <a:buFont typeface="Arial" charset="0"/>
              <a:buChar char="•"/>
            </a:pPr>
            <a:r>
              <a:rPr lang="en-CA" sz="1600">
                <a:solidFill>
                  <a:srgbClr val="FF0000"/>
                </a:solidFill>
                <a:latin typeface="Arial"/>
                <a:ea typeface="Arial" charset="0"/>
                <a:cs typeface="Arial"/>
              </a:rPr>
              <a:t>How parent society fundraising $s were used to lower/eliminate some fees</a:t>
            </a:r>
            <a:r>
              <a:rPr lang="en-US" sz="1600">
                <a:solidFill>
                  <a:srgbClr val="FF0000"/>
                </a:solidFill>
                <a:latin typeface="Arial"/>
                <a:ea typeface="Arial" charset="0"/>
                <a:cs typeface="Arial"/>
              </a:rPr>
              <a:t>​</a:t>
            </a:r>
          </a:p>
          <a:p>
            <a:pPr marL="742950" lvl="1" indent="-285750" fontAlgn="base">
              <a:buClr>
                <a:srgbClr val="00B0F0"/>
              </a:buClr>
              <a:buFont typeface="Arial" charset="0"/>
              <a:buChar char="•"/>
            </a:pPr>
            <a:r>
              <a:rPr lang="en-CA" sz="1600">
                <a:solidFill>
                  <a:srgbClr val="FF0000"/>
                </a:solidFill>
                <a:latin typeface="Arial"/>
                <a:ea typeface="Arial" charset="0"/>
                <a:cs typeface="Arial"/>
              </a:rPr>
              <a:t>What the major categories of fees were at the school</a:t>
            </a:r>
            <a:r>
              <a:rPr lang="en-US" sz="1600">
                <a:solidFill>
                  <a:srgbClr val="FF0000"/>
                </a:solidFill>
                <a:latin typeface="Arial"/>
                <a:ea typeface="Arial" charset="0"/>
                <a:cs typeface="Arial"/>
              </a:rPr>
              <a:t>​</a:t>
            </a:r>
          </a:p>
          <a:p>
            <a:pPr marL="742950" lvl="1" indent="-285750" fontAlgn="base">
              <a:buClr>
                <a:srgbClr val="00B0F0"/>
              </a:buClr>
              <a:buFont typeface="Arial" charset="0"/>
              <a:buChar char="•"/>
            </a:pPr>
            <a:r>
              <a:rPr lang="en-CA" sz="1600">
                <a:solidFill>
                  <a:srgbClr val="FF0000"/>
                </a:solidFill>
                <a:latin typeface="Arial"/>
                <a:ea typeface="Arial" charset="0"/>
                <a:cs typeface="Arial"/>
              </a:rPr>
              <a:t>School-based fees vs. central CBE fees (e.g., transportation, noon supervision)</a:t>
            </a:r>
            <a:r>
              <a:rPr lang="en-US" sz="1600">
                <a:solidFill>
                  <a:srgbClr val="FF0000"/>
                </a:solidFill>
                <a:latin typeface="Arial"/>
                <a:ea typeface="Arial" charset="0"/>
                <a:cs typeface="Arial"/>
              </a:rPr>
              <a:t>​</a:t>
            </a:r>
          </a:p>
          <a:p>
            <a:pPr marL="742950" lvl="1" indent="-285750" fontAlgn="base">
              <a:buClr>
                <a:srgbClr val="00B0F0"/>
              </a:buClr>
              <a:buFont typeface="Arial" charset="0"/>
              <a:buChar char="•"/>
            </a:pPr>
            <a:r>
              <a:rPr lang="en-CA" sz="1600">
                <a:solidFill>
                  <a:srgbClr val="FF0000"/>
                </a:solidFill>
                <a:latin typeface="Arial"/>
                <a:ea typeface="Arial" charset="0"/>
                <a:cs typeface="Arial"/>
              </a:rPr>
              <a:t>Average fee per student (per grade?)</a:t>
            </a:r>
          </a:p>
          <a:p>
            <a:pPr marL="742950" lvl="1" indent="-285750" fontAlgn="base">
              <a:buClr>
                <a:srgbClr val="00B0F0"/>
              </a:buClr>
              <a:buFont typeface="Arial" charset="0"/>
              <a:buChar char="•"/>
            </a:pPr>
            <a:r>
              <a:rPr lang="en-CA" sz="1600">
                <a:solidFill>
                  <a:srgbClr val="FF0000"/>
                </a:solidFill>
                <a:latin typeface="Arial"/>
                <a:ea typeface="Arial" charset="0"/>
                <a:cs typeface="Arial"/>
              </a:rPr>
              <a:t>Differences when compared with last year’s school fees</a:t>
            </a:r>
            <a:endParaRPr lang="en-CA">
              <a:solidFill>
                <a:schemeClr val="tx1">
                  <a:lumMod val="50000"/>
                  <a:lumOff val="50000"/>
                </a:schemeClr>
              </a:solidFill>
              <a:latin typeface="Arial"/>
              <a:cs typeface="Arial"/>
            </a:endParaRPr>
          </a:p>
        </p:txBody>
      </p:sp>
      <p:sp>
        <p:nvSpPr>
          <p:cNvPr id="4" name="Slide Number Placeholder 3"/>
          <p:cNvSpPr>
            <a:spLocks noGrp="1"/>
          </p:cNvSpPr>
          <p:nvPr>
            <p:ph type="sldNum" sz="quarter" idx="10"/>
          </p:nvPr>
        </p:nvSpPr>
        <p:spPr/>
        <p:txBody>
          <a:bodyPr/>
          <a:lstStyle/>
          <a:p>
            <a:fld id="{48A3A070-8C9B-4D2F-B892-C74E325F37D5}" type="slidenum">
              <a:rPr lang="en-CA" smtClean="0"/>
              <a:t>17</a:t>
            </a:fld>
            <a:endParaRPr lang="en-CA"/>
          </a:p>
        </p:txBody>
      </p:sp>
    </p:spTree>
    <p:extLst>
      <p:ext uri="{BB962C8B-B14F-4D97-AF65-F5344CB8AC3E}">
        <p14:creationId xmlns:p14="http://schemas.microsoft.com/office/powerpoint/2010/main" val="271551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Clr>
                <a:srgbClr val="00B0F0"/>
              </a:buClr>
            </a:pPr>
            <a:r>
              <a:rPr lang="en-CA" sz="1200" b="1" dirty="0">
                <a:latin typeface="Arial"/>
                <a:cs typeface="Arial"/>
              </a:rPr>
              <a:t>[Find</a:t>
            </a:r>
            <a:r>
              <a:rPr lang="en-CA" sz="1200" b="1" baseline="0" dirty="0">
                <a:latin typeface="Arial"/>
                <a:cs typeface="Arial"/>
              </a:rPr>
              <a:t> your school-specific link to approved fees here: https://www.cbe.ab.ca/registration/fees-and-waivers/Pages/find-my-school-fees.aspx]</a:t>
            </a:r>
            <a:endParaRPr lang="en-CA" sz="1200" b="1" dirty="0">
              <a:latin typeface="Arial"/>
              <a:cs typeface="Arial"/>
            </a:endParaRPr>
          </a:p>
          <a:p>
            <a:pPr fontAlgn="base">
              <a:buClr>
                <a:srgbClr val="00B0F0"/>
              </a:buClr>
            </a:pPr>
            <a:endParaRPr lang="en-CA" sz="1200">
              <a:latin typeface="Arial"/>
              <a:cs typeface="Arial"/>
            </a:endParaRPr>
          </a:p>
          <a:p>
            <a:pPr fontAlgn="base">
              <a:buClr>
                <a:srgbClr val="00B0F0"/>
              </a:buClr>
            </a:pPr>
            <a:r>
              <a:rPr lang="en-CA" sz="1200" dirty="0">
                <a:latin typeface="Arial"/>
                <a:cs typeface="Arial"/>
              </a:rPr>
              <a:t>This is the list of approved school fees for </a:t>
            </a:r>
            <a:r>
              <a:rPr lang="en-CA" dirty="0">
                <a:latin typeface="Arial"/>
                <a:cs typeface="Arial"/>
              </a:rPr>
              <a:t>2024-25</a:t>
            </a:r>
            <a:r>
              <a:rPr lang="en-CA" sz="1200" dirty="0">
                <a:latin typeface="Arial"/>
                <a:cs typeface="Arial"/>
              </a:rPr>
              <a:t>. In August, the fees for the </a:t>
            </a:r>
            <a:r>
              <a:rPr lang="en-CA" dirty="0">
                <a:latin typeface="Arial"/>
                <a:cs typeface="Arial"/>
              </a:rPr>
              <a:t>2025-26</a:t>
            </a:r>
            <a:r>
              <a:rPr lang="en-CA" sz="1200" dirty="0">
                <a:latin typeface="Arial"/>
                <a:cs typeface="Arial"/>
              </a:rPr>
              <a:t> school year will be posted. </a:t>
            </a:r>
            <a:endParaRPr lang="en-CA" sz="1200">
              <a:solidFill>
                <a:srgbClr val="000000"/>
              </a:solidFill>
              <a:latin typeface="Arial"/>
              <a:cs typeface="Arial"/>
            </a:endParaRPr>
          </a:p>
          <a:p>
            <a:endParaRPr lang="en-CA" sz="1200">
              <a:latin typeface="Arial"/>
              <a:cs typeface="Arial"/>
            </a:endParaRPr>
          </a:p>
          <a:p>
            <a:r>
              <a:rPr lang="en-CA" sz="1200" dirty="0">
                <a:latin typeface="Arial"/>
                <a:cs typeface="Arial"/>
              </a:rPr>
              <a:t>School fees are only charged to cover the cost of an activity. Based on what we know at this time, fees for </a:t>
            </a:r>
            <a:r>
              <a:rPr lang="en-CA" dirty="0">
                <a:latin typeface="Arial"/>
                <a:cs typeface="Arial"/>
              </a:rPr>
              <a:t>2025-26</a:t>
            </a:r>
            <a:r>
              <a:rPr lang="en-CA" sz="1200" dirty="0">
                <a:latin typeface="Arial"/>
                <a:cs typeface="Arial"/>
              </a:rPr>
              <a:t> will be similar to what you see for this year </a:t>
            </a:r>
            <a:r>
              <a:rPr lang="en-CA" sz="1200" b="1" dirty="0">
                <a:latin typeface="Arial"/>
                <a:cs typeface="Arial"/>
              </a:rPr>
              <a:t>[customize</a:t>
            </a:r>
            <a:r>
              <a:rPr lang="en-CA" b="1" dirty="0">
                <a:latin typeface="Arial"/>
                <a:cs typeface="Arial"/>
              </a:rPr>
              <a:t>/consider adding a slide</a:t>
            </a:r>
            <a:r>
              <a:rPr lang="en-CA" sz="1200" b="1" baseline="0" dirty="0">
                <a:latin typeface="Arial"/>
                <a:cs typeface="Arial"/>
              </a:rPr>
              <a:t> if this is not the case for your school]</a:t>
            </a:r>
            <a:r>
              <a:rPr lang="en-CA" sz="1200" b="0" dirty="0">
                <a:latin typeface="Arial"/>
                <a:cs typeface="Arial"/>
              </a:rPr>
              <a:t>. </a:t>
            </a:r>
            <a:r>
              <a:rPr lang="en-CA" sz="1200" dirty="0">
                <a:latin typeface="Arial"/>
                <a:cs typeface="Arial"/>
              </a:rPr>
              <a:t>You may see an increase in fees where the cost of an activity (or a material associated with the activity) has increased. </a:t>
            </a:r>
          </a:p>
          <a:p>
            <a:endParaRPr lang="en-CA" sz="1200">
              <a:latin typeface="Arial"/>
              <a:cs typeface="Arial"/>
            </a:endParaRPr>
          </a:p>
          <a:p>
            <a:r>
              <a:rPr lang="en-CA" sz="1200" b="1" dirty="0">
                <a:solidFill>
                  <a:srgbClr val="FF0000"/>
                </a:solidFill>
                <a:latin typeface="Arial"/>
                <a:cs typeface="Arial"/>
              </a:rPr>
              <a:t>[Customize for your school context. Based on what you know at this point in time, discuss any possible new, increasing or decreasing fees for </a:t>
            </a:r>
            <a:r>
              <a:rPr lang="en-CA" b="1" dirty="0">
                <a:solidFill>
                  <a:srgbClr val="FF0000"/>
                </a:solidFill>
                <a:latin typeface="Arial"/>
                <a:cs typeface="Arial"/>
              </a:rPr>
              <a:t>2025-26</a:t>
            </a:r>
            <a:r>
              <a:rPr lang="en-CA" sz="1200" b="1" dirty="0">
                <a:solidFill>
                  <a:srgbClr val="FF0000"/>
                </a:solidFill>
                <a:latin typeface="Arial"/>
                <a:cs typeface="Arial"/>
              </a:rPr>
              <a:t>. Make</a:t>
            </a:r>
            <a:r>
              <a:rPr lang="en-CA" b="1" dirty="0">
                <a:solidFill>
                  <a:srgbClr val="FF0000"/>
                </a:solidFill>
                <a:latin typeface="Arial"/>
                <a:cs typeface="Arial"/>
              </a:rPr>
              <a:t> sure</a:t>
            </a:r>
            <a:r>
              <a:rPr lang="en-CA" sz="1200" b="1" dirty="0">
                <a:solidFill>
                  <a:srgbClr val="FF0000"/>
                </a:solidFill>
                <a:latin typeface="Arial"/>
                <a:cs typeface="Arial"/>
              </a:rPr>
              <a:t> you express the rational for any possible changes in fees.]</a:t>
            </a:r>
            <a:endParaRPr lang="en-CA" sz="1200" b="1" dirty="0">
              <a:solidFill>
                <a:srgbClr val="000000"/>
              </a:solidFill>
              <a:latin typeface="Arial"/>
              <a:cs typeface="Arial"/>
            </a:endParaRPr>
          </a:p>
        </p:txBody>
      </p:sp>
      <p:sp>
        <p:nvSpPr>
          <p:cNvPr id="4" name="Slide Number Placeholder 3"/>
          <p:cNvSpPr>
            <a:spLocks noGrp="1"/>
          </p:cNvSpPr>
          <p:nvPr>
            <p:ph type="sldNum" sz="quarter" idx="10"/>
          </p:nvPr>
        </p:nvSpPr>
        <p:spPr/>
        <p:txBody>
          <a:bodyPr/>
          <a:lstStyle/>
          <a:p>
            <a:fld id="{48A3A070-8C9B-4D2F-B892-C74E325F37D5}" type="slidenum">
              <a:rPr lang="en-CA" smtClean="0"/>
              <a:t>18</a:t>
            </a:fld>
            <a:endParaRPr lang="en-CA"/>
          </a:p>
        </p:txBody>
      </p:sp>
    </p:spTree>
    <p:extLst>
      <p:ext uri="{BB962C8B-B14F-4D97-AF65-F5344CB8AC3E}">
        <p14:creationId xmlns:p14="http://schemas.microsoft.com/office/powerpoint/2010/main" val="204334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buFont typeface="Wingdings,Sans-Serif"/>
              <a:buChar char="•"/>
            </a:pPr>
            <a:endParaRPr lang="en-CA">
              <a:cs typeface="Calibri"/>
            </a:endParaRPr>
          </a:p>
        </p:txBody>
      </p:sp>
      <p:sp>
        <p:nvSpPr>
          <p:cNvPr id="4" name="Slide Number Placeholder 3"/>
          <p:cNvSpPr>
            <a:spLocks noGrp="1"/>
          </p:cNvSpPr>
          <p:nvPr>
            <p:ph type="sldNum" sz="quarter" idx="5"/>
          </p:nvPr>
        </p:nvSpPr>
        <p:spPr/>
        <p:txBody>
          <a:bodyPr/>
          <a:lstStyle/>
          <a:p>
            <a:fld id="{48A3A070-8C9B-4D2F-B892-C74E325F37D5}" type="slidenum">
              <a:rPr lang="en-CA" smtClean="0"/>
              <a:t>19</a:t>
            </a:fld>
            <a:endParaRPr lang="en-CA"/>
          </a:p>
        </p:txBody>
      </p:sp>
    </p:spTree>
    <p:extLst>
      <p:ext uri="{BB962C8B-B14F-4D97-AF65-F5344CB8AC3E}">
        <p14:creationId xmlns:p14="http://schemas.microsoft.com/office/powerpoint/2010/main" val="2314440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baseline="0">
                <a:latin typeface="Arial" charset="0"/>
                <a:ea typeface="Arial" charset="0"/>
                <a:cs typeface="Arial" charset="0"/>
              </a:rPr>
              <a:t>Pause at this slide until your Q&amp;A is finished.</a:t>
            </a:r>
          </a:p>
          <a:p>
            <a:endParaRPr lang="en-CA" b="1">
              <a:latin typeface="Arial" charset="0"/>
              <a:ea typeface="Arial" charset="0"/>
              <a:cs typeface="Arial" charset="0"/>
            </a:endParaRPr>
          </a:p>
          <a:p>
            <a:r>
              <a:rPr lang="en-CA" b="1">
                <a:latin typeface="Arial" charset="0"/>
                <a:ea typeface="Arial" charset="0"/>
                <a:cs typeface="Arial" charset="0"/>
              </a:rPr>
              <a:t>You may want to remind participants that this Q&amp;A is to clarify anything that was unclear in the presentation up to this point and that there will be an opportunity to provide feedback.</a:t>
            </a:r>
          </a:p>
          <a:p>
            <a:endParaRPr lang="en-CA" b="1">
              <a:latin typeface="Calibri" panose="020F0502020204030204"/>
              <a:cs typeface="Calibri" panose="020F0502020204030204"/>
            </a:endParaRPr>
          </a:p>
          <a:p>
            <a:r>
              <a:rPr lang="en-CA" b="1" baseline="0">
                <a:latin typeface="Arial"/>
                <a:cs typeface="Arial"/>
              </a:rPr>
              <a:t>It is recommended that someone keeps time.</a:t>
            </a:r>
          </a:p>
        </p:txBody>
      </p:sp>
      <p:sp>
        <p:nvSpPr>
          <p:cNvPr id="4" name="Slide Number Placeholder 3"/>
          <p:cNvSpPr>
            <a:spLocks noGrp="1"/>
          </p:cNvSpPr>
          <p:nvPr>
            <p:ph type="sldNum" sz="quarter" idx="10"/>
          </p:nvPr>
        </p:nvSpPr>
        <p:spPr/>
        <p:txBody>
          <a:bodyPr/>
          <a:lstStyle/>
          <a:p>
            <a:fld id="{48A3A070-8C9B-4D2F-B892-C74E325F37D5}" type="slidenum">
              <a:rPr lang="en-CA" smtClean="0"/>
              <a:t>20</a:t>
            </a:fld>
            <a:endParaRPr lang="en-CA"/>
          </a:p>
        </p:txBody>
      </p:sp>
    </p:spTree>
    <p:extLst>
      <p:ext uri="{BB962C8B-B14F-4D97-AF65-F5344CB8AC3E}">
        <p14:creationId xmlns:p14="http://schemas.microsoft.com/office/powerpoint/2010/main" val="181866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Sidebar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smtClean="0"/>
              <a:t>Click to edit Master title style</a:t>
            </a:r>
            <a:endParaRPr lang="en-US"/>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6985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Sidebar 10">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2"/>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smtClean="0"/>
              <a:t>Click to edit Master title style</a:t>
            </a:r>
            <a:endParaRPr lang="en-US"/>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Sidebar 1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6"/>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smtClean="0"/>
              <a:t>Click to edit Master title style</a:t>
            </a:r>
            <a:endParaRPr lang="en-US"/>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Sidebar 1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1"/>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smtClean="0"/>
              <a:t>Click to edit Master title style</a:t>
            </a:r>
            <a:endParaRPr lang="en-US"/>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Sidebar 1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7"/>
            <a:ext cx="9130464" cy="5140451"/>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smtClean="0"/>
              <a:t>Click to edit Master title style</a:t>
            </a:r>
            <a:endParaRPr lang="en-US"/>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40" y="1"/>
            <a:ext cx="9130471" cy="5143499"/>
          </a:xfrm>
          <a:prstGeom prst="rect">
            <a:avLst/>
          </a:prstGeom>
        </p:spPr>
      </p:pic>
      <p:sp>
        <p:nvSpPr>
          <p:cNvPr id="3" name="Content Placeholder 2"/>
          <p:cNvSpPr>
            <a:spLocks noGrp="1"/>
          </p:cNvSpPr>
          <p:nvPr>
            <p:ph idx="1"/>
          </p:nvPr>
        </p:nvSpPr>
        <p:spPr>
          <a:xfrm>
            <a:off x="2351314" y="230521"/>
            <a:ext cx="6569849" cy="3795914"/>
          </a:xfrm>
          <a:prstGeom prst="rect">
            <a:avLst/>
          </a:prstGeom>
        </p:spPr>
        <p:txBody>
          <a:bodyPr anchor="t"/>
          <a:lstStyle>
            <a:lvl1pPr>
              <a:defRPr sz="2400" baseline="0"/>
            </a:lvl1pPr>
            <a:lvl2pPr>
              <a:defRPr sz="22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2351314" y="4162760"/>
            <a:ext cx="6569849" cy="755022"/>
          </a:xfrm>
          <a:prstGeom prst="rect">
            <a:avLst/>
          </a:prstGeom>
        </p:spPr>
        <p:txBody>
          <a:bodyPr anchor="ctr"/>
          <a:lstStyle>
            <a:lvl1pPr algn="ctr">
              <a:defRPr sz="1800" b="1" baseline="0">
                <a:solidFill>
                  <a:srgbClr val="0070C0"/>
                </a:solidFill>
                <a:latin typeface="Arial" charset="0"/>
                <a:ea typeface="Arial" charset="0"/>
                <a:cs typeface="Arial" charset="0"/>
              </a:defRPr>
            </a:lvl1pPr>
          </a:lstStyle>
          <a:p>
            <a:r>
              <a:rPr lang="en-US"/>
              <a:t>Click to edit Master title style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ptioned photo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30471" cy="5143499"/>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ptioned photo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1" y="0"/>
            <a:ext cx="9130473" cy="5143500"/>
          </a:xfrm>
          <a:prstGeom prst="rect">
            <a:avLst/>
          </a:prstGeom>
        </p:spPr>
      </p:pic>
    </p:spTree>
    <p:extLst>
      <p:ext uri="{BB962C8B-B14F-4D97-AF65-F5344CB8AC3E}">
        <p14:creationId xmlns:p14="http://schemas.microsoft.com/office/powerpoint/2010/main" val="599858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ptioned photo 3">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0" y="0"/>
            <a:ext cx="9130471" cy="5143499"/>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1 (with logo + taglin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7609"/>
            <a:ext cx="9130473" cy="5135891"/>
          </a:xfrm>
          <a:prstGeom prst="rect">
            <a:avLst/>
          </a:prstGeom>
        </p:spPr>
      </p:pic>
      <p:sp>
        <p:nvSpPr>
          <p:cNvPr id="2" name="Title 1"/>
          <p:cNvSpPr>
            <a:spLocks noGrp="1"/>
          </p:cNvSpPr>
          <p:nvPr>
            <p:ph type="title"/>
          </p:nvPr>
        </p:nvSpPr>
        <p:spPr>
          <a:xfrm>
            <a:off x="4659661" y="273844"/>
            <a:ext cx="4265391" cy="994172"/>
          </a:xfrm>
        </p:spPr>
        <p:txBody>
          <a:bodyPr anchor="t">
            <a:normAutofit/>
          </a:bodyPr>
          <a:lstStyle>
            <a:lvl1pPr algn="ctr">
              <a:defRPr sz="2800" b="0" i="0" baseline="0">
                <a:latin typeface="Arial" charset="0"/>
                <a:ea typeface="Arial" charset="0"/>
                <a:cs typeface="Arial" charset="0"/>
              </a:defRPr>
            </a:lvl1pPr>
          </a:lstStyle>
          <a:p>
            <a:r>
              <a:rPr lang="en-US"/>
              <a:t>Click to edit Master title style</a:t>
            </a:r>
          </a:p>
        </p:txBody>
      </p:sp>
      <p:sp>
        <p:nvSpPr>
          <p:cNvPr id="5" name="Content Placeholder 2"/>
          <p:cNvSpPr>
            <a:spLocks noGrp="1"/>
          </p:cNvSpPr>
          <p:nvPr>
            <p:ph idx="1"/>
          </p:nvPr>
        </p:nvSpPr>
        <p:spPr>
          <a:xfrm>
            <a:off x="4656523" y="1369219"/>
            <a:ext cx="4253161" cy="1358613"/>
          </a:xfrm>
        </p:spPr>
        <p:txBody>
          <a:bodyPr/>
          <a:lstStyle/>
          <a:p>
            <a:pPr lvl="0"/>
            <a:r>
              <a:rPr lang="en-US"/>
              <a:t>Click to edit Master text styles</a:t>
            </a:r>
          </a:p>
          <a:p>
            <a:pPr lvl="1"/>
            <a:r>
              <a:rPr lang="en-US"/>
              <a:t>Second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slide 2 (without logo + taglin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5326"/>
            <a:ext cx="9130473" cy="5135891"/>
          </a:xfrm>
          <a:prstGeom prst="rect">
            <a:avLst/>
          </a:prstGeom>
        </p:spPr>
      </p:pic>
      <p:sp>
        <p:nvSpPr>
          <p:cNvPr id="2" name="Title 1"/>
          <p:cNvSpPr>
            <a:spLocks noGrp="1"/>
          </p:cNvSpPr>
          <p:nvPr>
            <p:ph type="title"/>
          </p:nvPr>
        </p:nvSpPr>
        <p:spPr>
          <a:xfrm>
            <a:off x="4610420" y="281527"/>
            <a:ext cx="4306948" cy="994172"/>
          </a:xfrm>
        </p:spPr>
        <p:txBody>
          <a:bodyPr anchor="t">
            <a:normAutofit/>
          </a:bodyPr>
          <a:lstStyle>
            <a:lvl1pPr algn="ctr">
              <a:defRPr sz="2800" b="0" i="0" baseline="0">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4610420" y="1376902"/>
            <a:ext cx="4306948" cy="2826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idebar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2"/>
            <a:ext cx="9130471" cy="5140455"/>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smtClean="0"/>
              <a:t>Click to edit Master title style</a:t>
            </a:r>
            <a:endParaRPr lang="en-US"/>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slide 3 (without logo + taglin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5326"/>
            <a:ext cx="9130473" cy="5135891"/>
          </a:xfrm>
          <a:prstGeom prst="rect">
            <a:avLst/>
          </a:prstGeom>
        </p:spPr>
      </p:pic>
      <p:sp>
        <p:nvSpPr>
          <p:cNvPr id="2" name="Title 1"/>
          <p:cNvSpPr>
            <a:spLocks noGrp="1"/>
          </p:cNvSpPr>
          <p:nvPr>
            <p:ph type="title"/>
          </p:nvPr>
        </p:nvSpPr>
        <p:spPr>
          <a:xfrm>
            <a:off x="3480867" y="273844"/>
            <a:ext cx="5428817" cy="994172"/>
          </a:xfrm>
        </p:spPr>
        <p:txBody>
          <a:bodyPr anchor="t">
            <a:normAutofit/>
          </a:bodyPr>
          <a:lstStyle>
            <a:lvl1pPr algn="ctr">
              <a:defRPr sz="2500" b="0" i="0" baseline="0">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3480867" y="1369219"/>
            <a:ext cx="5428817" cy="2826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1 (with logo + taglin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4659661" y="273844"/>
            <a:ext cx="4265391" cy="994172"/>
          </a:xfrm>
        </p:spPr>
        <p:txBody>
          <a:bodyPr anchor="t">
            <a:normAutofit/>
          </a:bodyPr>
          <a:lstStyle>
            <a:lvl1pPr algn="ctr">
              <a:defRPr sz="2800" b="0" i="0" baseline="0">
                <a:latin typeface="Arial" charset="0"/>
                <a:ea typeface="Arial" charset="0"/>
                <a:cs typeface="Arial" charset="0"/>
              </a:defRPr>
            </a:lvl1pPr>
          </a:lstStyle>
          <a:p>
            <a:r>
              <a:rPr lang="en-US"/>
              <a:t>Click to edit Master title style</a:t>
            </a:r>
          </a:p>
        </p:txBody>
      </p:sp>
      <p:sp>
        <p:nvSpPr>
          <p:cNvPr id="5" name="Content Placeholder 2"/>
          <p:cNvSpPr>
            <a:spLocks noGrp="1"/>
          </p:cNvSpPr>
          <p:nvPr>
            <p:ph idx="1"/>
          </p:nvPr>
        </p:nvSpPr>
        <p:spPr>
          <a:xfrm>
            <a:off x="4656523" y="1369219"/>
            <a:ext cx="4253161" cy="1358613"/>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058953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slide 2 (without logo + taglin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4610420" y="281527"/>
            <a:ext cx="4306948" cy="994172"/>
          </a:xfrm>
        </p:spPr>
        <p:txBody>
          <a:bodyPr anchor="t">
            <a:normAutofit/>
          </a:bodyPr>
          <a:lstStyle>
            <a:lvl1pPr algn="ctr">
              <a:defRPr sz="2800" b="0" i="0" baseline="0">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4610420" y="1376902"/>
            <a:ext cx="4306948" cy="2826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9324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slide 3 (without logo + taglin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3480867" y="273844"/>
            <a:ext cx="5428817" cy="994172"/>
          </a:xfrm>
        </p:spPr>
        <p:txBody>
          <a:bodyPr anchor="t">
            <a:normAutofit/>
          </a:bodyPr>
          <a:lstStyle>
            <a:lvl1pPr algn="ctr">
              <a:defRPr sz="2500" b="0" i="0" baseline="0">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3480867" y="1369219"/>
            <a:ext cx="5428817" cy="2826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3410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Sidebar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181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Sidebar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5144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Sidebar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905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Sidebar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39444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Sidebar 5">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6471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Sidebar 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2150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idebar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1"/>
            <a:ext cx="9130471" cy="5140455"/>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smtClean="0"/>
              <a:t>Click to edit Master title style</a:t>
            </a:r>
            <a:endParaRPr lang="en-US"/>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Sidebar 7">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5706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Sidebar 8">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77626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Sidebar 9">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70352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Sidebar 10">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1"/>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3753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Sidebar 1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21876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Sidebar 1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10107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Sidebar 1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2"/>
            <a:ext cx="9130471" cy="5140455"/>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37718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idebar 4">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1"/>
            <a:ext cx="9130469" cy="5140454"/>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smtClean="0"/>
              <a:t>Click to edit Master title style</a:t>
            </a:r>
            <a:endParaRPr lang="en-US"/>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idebar 5">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 y="1525"/>
            <a:ext cx="9130468" cy="5140453"/>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smtClean="0"/>
              <a:t>Click to edit Master title style</a:t>
            </a:r>
            <a:endParaRPr lang="en-US"/>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idebar 6">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1"/>
            <a:ext cx="9130468" cy="5140453"/>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smtClean="0"/>
              <a:t>Click to edit Master title style</a:t>
            </a:r>
            <a:endParaRPr lang="en-US"/>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idebar 7">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2"/>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smtClean="0"/>
              <a:t>Click to edit Master title style</a:t>
            </a:r>
            <a:endParaRPr lang="en-US"/>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Sidebar 8">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smtClean="0"/>
              <a:t>Click to edit Master title style</a:t>
            </a:r>
            <a:endParaRPr lang="en-US"/>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Sidebar 9">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smtClean="0"/>
              <a:t>Click to edit Master title style</a:t>
            </a:r>
            <a:endParaRPr lang="en-US"/>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03058" y="274638"/>
            <a:ext cx="4212291" cy="993775"/>
          </a:xfrm>
          <a:prstGeom prst="rect">
            <a:avLst/>
          </a:prstGeom>
        </p:spPr>
        <p:txBody>
          <a:bodyPr vert="horz" lIns="91440" tIns="45720" rIns="91440" bIns="45720" rtlCol="0" anchor="t">
            <a:normAutofit/>
          </a:bodyPr>
          <a:lstStyle/>
          <a:p>
            <a:r>
              <a:rPr lang="en-US" smtClean="0"/>
              <a:t>Click to edit Master title style</a:t>
            </a:r>
            <a:endParaRPr lang="en-US"/>
          </a:p>
        </p:txBody>
      </p:sp>
      <p:sp>
        <p:nvSpPr>
          <p:cNvPr id="3" name="Text Placeholder 2"/>
          <p:cNvSpPr>
            <a:spLocks noGrp="1"/>
          </p:cNvSpPr>
          <p:nvPr>
            <p:ph type="body" idx="1"/>
          </p:nvPr>
        </p:nvSpPr>
        <p:spPr>
          <a:xfrm>
            <a:off x="4303058" y="1370013"/>
            <a:ext cx="4212291" cy="3262312"/>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7569275"/>
      </p:ext>
    </p:extLst>
  </p:cSld>
  <p:clrMap bg1="lt1" tx1="dk1" bg2="lt2" tx2="dk2" accent1="accent1" accent2="accent2" accent3="accent3" accent4="accent4" accent5="accent5" accent6="accent6" hlink="hlink" folHlink="folHlink"/>
  <p:sldLayoutIdLst>
    <p:sldLayoutId id="2147483733" r:id="rId1"/>
    <p:sldLayoutId id="2147483735" r:id="rId2"/>
    <p:sldLayoutId id="2147483672" r:id="rId3"/>
    <p:sldLayoutId id="2147483674" r:id="rId4"/>
    <p:sldLayoutId id="2147483675" r:id="rId5"/>
    <p:sldLayoutId id="2147483676" r:id="rId6"/>
    <p:sldLayoutId id="2147483677" r:id="rId7"/>
    <p:sldLayoutId id="2147483692" r:id="rId8"/>
    <p:sldLayoutId id="2147483693" r:id="rId9"/>
    <p:sldLayoutId id="2147483694" r:id="rId10"/>
    <p:sldLayoutId id="2147483695" r:id="rId11"/>
    <p:sldLayoutId id="2147483718" r:id="rId12"/>
    <p:sldLayoutId id="2147483719" r:id="rId13"/>
  </p:sldLayoutIdLst>
  <p:txStyles>
    <p:titleStyle>
      <a:lvl1pPr algn="l" defTabSz="914400" rtl="0" eaLnBrk="1" latinLnBrk="0" hangingPunct="1">
        <a:lnSpc>
          <a:spcPct val="90000"/>
        </a:lnSpc>
        <a:spcBef>
          <a:spcPct val="0"/>
        </a:spcBef>
        <a:buNone/>
        <a:defRPr sz="2800" kern="1200" baseline="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562485"/>
      </p:ext>
    </p:extLst>
  </p:cSld>
  <p:clrMap bg1="lt1" tx1="dk1" bg2="lt2" tx2="dk2" accent1="accent1" accent2="accent2" accent3="accent3" accent4="accent4" accent5="accent5" accent6="accent6" hlink="hlink" folHlink="folHlink"/>
  <p:sldLayoutIdLst>
    <p:sldLayoutId id="2147483734" r:id="rId1"/>
    <p:sldLayoutId id="2147483717" r:id="rId2"/>
    <p:sldLayoutId id="2147483690" r:id="rId3"/>
    <p:sldLayoutId id="214748369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11F4324-6E49-5547-9B75-300A28C19591}" type="datetimeFigureOut">
              <a:rPr lang="en-US" smtClean="0"/>
              <a:t>2/18/2025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C0AE5A1-1999-AC4F-B74D-93F1A346DEF8}" type="slidenum">
              <a:rPr lang="en-US" smtClean="0"/>
              <a:t>‹#›</a:t>
            </a:fld>
            <a:endParaRPr lang="en-US"/>
          </a:p>
        </p:txBody>
      </p:sp>
    </p:spTree>
    <p:extLst>
      <p:ext uri="{BB962C8B-B14F-4D97-AF65-F5344CB8AC3E}">
        <p14:creationId xmlns:p14="http://schemas.microsoft.com/office/powerpoint/2010/main" val="104807736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21" r:id="rId4"/>
    <p:sldLayoutId id="2147483722" r:id="rId5"/>
    <p:sldLayoutId id="2147483723"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03058" y="274638"/>
            <a:ext cx="4212291" cy="99377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303058" y="1370013"/>
            <a:ext cx="4212291" cy="32623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756860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txStyles>
    <p:titleStyle>
      <a:lvl1pPr algn="l" defTabSz="914400" rtl="0" eaLnBrk="1" latinLnBrk="0" hangingPunct="1">
        <a:lnSpc>
          <a:spcPct val="90000"/>
        </a:lnSpc>
        <a:spcBef>
          <a:spcPct val="0"/>
        </a:spcBef>
        <a:buNone/>
        <a:defRPr sz="2800" kern="1200" baseline="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46CE7D5-CF57-46EF-B807-FDD0502418D4}" type="datetimeFigureOut">
              <a:rPr lang="en-US" smtClean="0"/>
              <a:t>2/18/2025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hyperlink" Target="https://cbe.ab.ca/FormsManuals/School-Fee-Guide.pdf" TargetMode="External"/><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hyperlink" Target="https://fishcreek.cbe.ab.ca/documents/200e7800-10d7-475d-a618-d4a2a4c92c5e/Fish-Creek-Report-to-Parents-on-Fees-2023-24.pdf"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3.xml"/><Relationship Id="rId1" Type="http://schemas.openxmlformats.org/officeDocument/2006/relationships/video" Target="https://www.youtube.com/embed/DrYFhZjwaxo?feature=oembed" TargetMode="External"/><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B932414-6B8F-4253-9A46-6F0F4CCED708}"/>
              </a:ext>
            </a:extLst>
          </p:cNvPr>
          <p:cNvSpPr>
            <a:spLocks noGrp="1"/>
          </p:cNvSpPr>
          <p:nvPr>
            <p:ph type="title"/>
          </p:nvPr>
        </p:nvSpPr>
        <p:spPr>
          <a:xfrm>
            <a:off x="4601129" y="226351"/>
            <a:ext cx="4379468" cy="2471277"/>
          </a:xfrm>
        </p:spPr>
        <p:txBody>
          <a:bodyPr>
            <a:normAutofit/>
          </a:bodyPr>
          <a:lstStyle/>
          <a:p>
            <a:r>
              <a:rPr lang="en-US" b="1">
                <a:latin typeface="Arial" panose="020B0604020202020204" pitchFamily="34" charset="0"/>
                <a:cs typeface="Arial" panose="020B0604020202020204" pitchFamily="34" charset="0"/>
              </a:rPr>
              <a:t/>
            </a:r>
            <a:br>
              <a:rPr lang="en-US" b="1">
                <a:latin typeface="Arial" panose="020B0604020202020204" pitchFamily="34" charset="0"/>
                <a:cs typeface="Arial" panose="020B0604020202020204" pitchFamily="34" charset="0"/>
              </a:rPr>
            </a:br>
            <a:r>
              <a:rPr lang="en-US" b="1">
                <a:latin typeface="Arial" panose="020B0604020202020204" pitchFamily="34" charset="0"/>
                <a:cs typeface="Arial" panose="020B0604020202020204" pitchFamily="34" charset="0"/>
              </a:rPr>
              <a:t/>
            </a:r>
            <a:br>
              <a:rPr lang="en-US" b="1">
                <a:latin typeface="Arial" panose="020B0604020202020204" pitchFamily="34" charset="0"/>
                <a:cs typeface="Arial" panose="020B0604020202020204" pitchFamily="34" charset="0"/>
              </a:rPr>
            </a:br>
            <a:r>
              <a:rPr lang="en-US" b="1">
                <a:latin typeface="Arial"/>
                <a:cs typeface="Arial"/>
              </a:rPr>
              <a:t/>
            </a:r>
            <a:br>
              <a:rPr lang="en-US" b="1">
                <a:latin typeface="Arial"/>
                <a:cs typeface="Arial"/>
              </a:rPr>
            </a:br>
            <a:r>
              <a:rPr lang="en-US" b="1">
                <a:solidFill>
                  <a:srgbClr val="00B0F0"/>
                </a:solidFill>
                <a:latin typeface="Arial"/>
                <a:cs typeface="Arial"/>
              </a:rPr>
              <a:t>2025 School Planning</a:t>
            </a:r>
            <a:r>
              <a:rPr lang="en-US" b="1">
                <a:latin typeface="Arial" panose="020B0604020202020204" pitchFamily="34" charset="0"/>
                <a:cs typeface="Arial" panose="020B0604020202020204" pitchFamily="34" charset="0"/>
              </a:rPr>
              <a:t/>
            </a:r>
            <a:br>
              <a:rPr lang="en-US" b="1">
                <a:latin typeface="Arial" panose="020B0604020202020204" pitchFamily="34" charset="0"/>
                <a:cs typeface="Arial" panose="020B0604020202020204" pitchFamily="34" charset="0"/>
              </a:rPr>
            </a:br>
            <a:endParaRPr lang="en-US">
              <a:solidFill>
                <a:srgbClr val="00B0F0"/>
              </a:solidFill>
            </a:endParaRPr>
          </a:p>
        </p:txBody>
      </p:sp>
    </p:spTree>
    <p:extLst>
      <p:ext uri="{BB962C8B-B14F-4D97-AF65-F5344CB8AC3E}">
        <p14:creationId xmlns:p14="http://schemas.microsoft.com/office/powerpoint/2010/main" val="21983007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1D3AC83-3C4E-329F-5616-EC81B6E56A5D}"/>
              </a:ext>
            </a:extLst>
          </p:cNvPr>
          <p:cNvSpPr>
            <a:spLocks noGrp="1"/>
          </p:cNvSpPr>
          <p:nvPr>
            <p:ph idx="1"/>
          </p:nvPr>
        </p:nvSpPr>
        <p:spPr>
          <a:xfrm>
            <a:off x="2559551" y="1496087"/>
            <a:ext cx="5994140" cy="3406325"/>
          </a:xfrm>
        </p:spPr>
        <p:txBody>
          <a:bodyPr>
            <a:normAutofit fontScale="92500" lnSpcReduction="10000"/>
          </a:bodyPr>
          <a:lstStyle/>
          <a:p>
            <a:pPr marL="283845" indent="-283845">
              <a:lnSpc>
                <a:spcPct val="100000"/>
              </a:lnSpc>
              <a:spcBef>
                <a:spcPts val="600"/>
              </a:spcBef>
              <a:spcAft>
                <a:spcPts val="600"/>
              </a:spcAft>
              <a:buClr>
                <a:srgbClr val="00B0F0"/>
              </a:buClr>
              <a:buFont typeface="Wingdings" panose="05000000000000000000" pitchFamily="2" charset="2"/>
              <a:buChar char="§"/>
            </a:pPr>
            <a:r>
              <a:rPr lang="en-CA" sz="1800" dirty="0" smtClean="0">
                <a:latin typeface="Arial"/>
                <a:cs typeface="Arial"/>
              </a:rPr>
              <a:t>Utilize </a:t>
            </a:r>
            <a:r>
              <a:rPr lang="en-CA" sz="1800" dirty="0">
                <a:latin typeface="Arial"/>
                <a:cs typeface="Arial"/>
              </a:rPr>
              <a:t>consistent, specific and timely</a:t>
            </a:r>
            <a:r>
              <a:rPr lang="en-CA" sz="1800" dirty="0">
                <a:solidFill>
                  <a:srgbClr val="7030A0"/>
                </a:solidFill>
                <a:latin typeface="Arial"/>
                <a:cs typeface="Arial"/>
              </a:rPr>
              <a:t> formative assessment</a:t>
            </a:r>
            <a:r>
              <a:rPr lang="en-CA" sz="1800" dirty="0">
                <a:latin typeface="Arial"/>
                <a:cs typeface="Arial"/>
              </a:rPr>
              <a:t> practices to move student learning forward </a:t>
            </a:r>
            <a:endParaRPr lang="en-CA" sz="1800" dirty="0" smtClean="0">
              <a:latin typeface="Arial"/>
              <a:cs typeface="Arial"/>
            </a:endParaRPr>
          </a:p>
          <a:p>
            <a:pPr marL="283845" indent="-283845">
              <a:lnSpc>
                <a:spcPct val="100000"/>
              </a:lnSpc>
              <a:spcBef>
                <a:spcPts val="600"/>
              </a:spcBef>
              <a:spcAft>
                <a:spcPts val="600"/>
              </a:spcAft>
              <a:buClr>
                <a:srgbClr val="00B0F0"/>
              </a:buClr>
              <a:buFont typeface="Wingdings" panose="05000000000000000000" pitchFamily="2" charset="2"/>
              <a:buChar char="§"/>
            </a:pPr>
            <a:r>
              <a:rPr lang="en-CA" sz="1800" dirty="0">
                <a:latin typeface="Arial"/>
                <a:cs typeface="Arial"/>
              </a:rPr>
              <a:t>Activate students as owners of their own learning by engaging learners in </a:t>
            </a:r>
            <a:r>
              <a:rPr lang="en-CA" sz="1800" dirty="0">
                <a:solidFill>
                  <a:srgbClr val="7030A0"/>
                </a:solidFill>
                <a:latin typeface="Arial"/>
                <a:cs typeface="Arial"/>
              </a:rPr>
              <a:t>goal setting, self-assessment, and/or </a:t>
            </a:r>
            <a:r>
              <a:rPr lang="en-CA" sz="1800" dirty="0" smtClean="0">
                <a:solidFill>
                  <a:srgbClr val="7030A0"/>
                </a:solidFill>
                <a:latin typeface="Arial"/>
                <a:cs typeface="Arial"/>
              </a:rPr>
              <a:t>reflection</a:t>
            </a:r>
          </a:p>
          <a:p>
            <a:pPr marL="283845" indent="-283845">
              <a:lnSpc>
                <a:spcPct val="100000"/>
              </a:lnSpc>
              <a:spcBef>
                <a:spcPts val="600"/>
              </a:spcBef>
              <a:spcAft>
                <a:spcPts val="600"/>
              </a:spcAft>
              <a:buClr>
                <a:srgbClr val="00B0F0"/>
              </a:buClr>
              <a:buFont typeface="Wingdings" panose="05000000000000000000" pitchFamily="2" charset="2"/>
              <a:buChar char="§"/>
            </a:pPr>
            <a:r>
              <a:rPr lang="en-CA" sz="1800" dirty="0">
                <a:latin typeface="Arial"/>
                <a:cs typeface="Arial"/>
              </a:rPr>
              <a:t>Decolonize pedagogical approach by incorporating  Indigenous teaching methodology. </a:t>
            </a:r>
            <a:endParaRPr lang="en-CA" sz="1800" dirty="0" smtClean="0">
              <a:latin typeface="Arial"/>
              <a:cs typeface="Arial"/>
            </a:endParaRPr>
          </a:p>
          <a:p>
            <a:pPr marL="283845" indent="-283845">
              <a:lnSpc>
                <a:spcPct val="100000"/>
              </a:lnSpc>
              <a:spcBef>
                <a:spcPts val="600"/>
              </a:spcBef>
              <a:spcAft>
                <a:spcPts val="600"/>
              </a:spcAft>
              <a:buClr>
                <a:srgbClr val="00B0F0"/>
              </a:buClr>
              <a:buFont typeface="Wingdings" panose="05000000000000000000" pitchFamily="2" charset="2"/>
              <a:buChar char="§"/>
            </a:pPr>
            <a:r>
              <a:rPr lang="en-US" sz="1800" dirty="0">
                <a:solidFill>
                  <a:srgbClr val="7030A0"/>
                </a:solidFill>
                <a:latin typeface="Arial"/>
                <a:cs typeface="Arial"/>
              </a:rPr>
              <a:t>System Professional </a:t>
            </a:r>
            <a:r>
              <a:rPr lang="en-US" sz="1800" dirty="0" smtClean="0">
                <a:solidFill>
                  <a:srgbClr val="7030A0"/>
                </a:solidFill>
                <a:latin typeface="Arial"/>
                <a:cs typeface="Arial"/>
              </a:rPr>
              <a:t>Learning</a:t>
            </a:r>
          </a:p>
          <a:p>
            <a:pPr marL="283845" indent="-283845">
              <a:lnSpc>
                <a:spcPct val="100000"/>
              </a:lnSpc>
              <a:spcBef>
                <a:spcPts val="600"/>
              </a:spcBef>
              <a:spcAft>
                <a:spcPts val="600"/>
              </a:spcAft>
              <a:buClr>
                <a:srgbClr val="00B0F0"/>
              </a:buClr>
              <a:buFont typeface="Wingdings" panose="05000000000000000000" pitchFamily="2" charset="2"/>
              <a:buChar char="§"/>
            </a:pPr>
            <a:r>
              <a:rPr lang="en-US" sz="1800" dirty="0">
                <a:latin typeface="Arial"/>
                <a:cs typeface="Arial"/>
              </a:rPr>
              <a:t>Writing Days </a:t>
            </a:r>
            <a:endParaRPr lang="en-US" sz="1800" dirty="0" smtClean="0">
              <a:latin typeface="Arial"/>
              <a:cs typeface="Arial"/>
            </a:endParaRPr>
          </a:p>
          <a:p>
            <a:pPr marL="283845" indent="-283845">
              <a:lnSpc>
                <a:spcPct val="100000"/>
              </a:lnSpc>
              <a:spcBef>
                <a:spcPts val="600"/>
              </a:spcBef>
              <a:spcAft>
                <a:spcPts val="600"/>
              </a:spcAft>
              <a:buClr>
                <a:srgbClr val="00B0F0"/>
              </a:buClr>
              <a:buFont typeface="Wingdings" panose="05000000000000000000" pitchFamily="2" charset="2"/>
              <a:buChar char="§"/>
            </a:pPr>
            <a:r>
              <a:rPr lang="en-US" sz="1800" dirty="0">
                <a:latin typeface="Arial"/>
                <a:cs typeface="Arial"/>
              </a:rPr>
              <a:t>Literacy </a:t>
            </a:r>
            <a:r>
              <a:rPr lang="en-US" sz="1800" dirty="0" smtClean="0">
                <a:latin typeface="Arial"/>
                <a:cs typeface="Arial"/>
              </a:rPr>
              <a:t>Framework</a:t>
            </a:r>
          </a:p>
        </p:txBody>
      </p:sp>
      <p:sp>
        <p:nvSpPr>
          <p:cNvPr id="8" name="Title 1">
            <a:extLst>
              <a:ext uri="{FF2B5EF4-FFF2-40B4-BE49-F238E27FC236}">
                <a16:creationId xmlns:a16="http://schemas.microsoft.com/office/drawing/2014/main" id="{4C063733-3625-1A7B-4AF7-D4A7B2E52EC0}"/>
              </a:ext>
            </a:extLst>
          </p:cNvPr>
          <p:cNvSpPr>
            <a:spLocks noGrp="1"/>
          </p:cNvSpPr>
          <p:nvPr>
            <p:ph type="title"/>
          </p:nvPr>
        </p:nvSpPr>
        <p:spPr>
          <a:xfrm>
            <a:off x="2559551" y="517004"/>
            <a:ext cx="6577729" cy="708918"/>
          </a:xfrm>
        </p:spPr>
        <p:txBody>
          <a:bodyPr>
            <a:noAutofit/>
          </a:bodyPr>
          <a:lstStyle/>
          <a:p>
            <a:r>
              <a:rPr lang="en-CA" sz="2500" b="1" dirty="0">
                <a:solidFill>
                  <a:srgbClr val="00B0F0"/>
                </a:solidFill>
                <a:latin typeface="Arial"/>
                <a:cs typeface="Arial"/>
              </a:rPr>
              <a:t>School Development Plan – </a:t>
            </a:r>
            <a:r>
              <a:rPr lang="en-CA" sz="2500" b="1" dirty="0">
                <a:latin typeface="Arial"/>
                <a:cs typeface="Arial"/>
              </a:rPr>
              <a:t/>
            </a:r>
            <a:br>
              <a:rPr lang="en-CA" sz="2500" b="1" dirty="0">
                <a:latin typeface="Arial"/>
                <a:cs typeface="Arial"/>
              </a:rPr>
            </a:br>
            <a:r>
              <a:rPr lang="en-CA" sz="2500" b="1" dirty="0">
                <a:solidFill>
                  <a:srgbClr val="00B0F0"/>
                </a:solidFill>
                <a:latin typeface="Arial"/>
                <a:cs typeface="Arial"/>
              </a:rPr>
              <a:t>Actions</a:t>
            </a:r>
            <a:endParaRPr lang="en-CA" sz="2500" b="1" dirty="0">
              <a:solidFill>
                <a:schemeClr val="bg1">
                  <a:lumMod val="50000"/>
                </a:schemeClr>
              </a:solidFill>
              <a:latin typeface="Arial"/>
              <a:cs typeface="Arial" panose="020B0604020202020204" pitchFamily="34" charset="0"/>
            </a:endParaRPr>
          </a:p>
        </p:txBody>
      </p:sp>
    </p:spTree>
    <p:extLst>
      <p:ext uri="{BB962C8B-B14F-4D97-AF65-F5344CB8AC3E}">
        <p14:creationId xmlns:p14="http://schemas.microsoft.com/office/powerpoint/2010/main" val="26156749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1D3AC83-3C4E-329F-5616-EC81B6E56A5D}"/>
              </a:ext>
            </a:extLst>
          </p:cNvPr>
          <p:cNvSpPr>
            <a:spLocks noGrp="1"/>
          </p:cNvSpPr>
          <p:nvPr>
            <p:ph idx="1"/>
          </p:nvPr>
        </p:nvSpPr>
        <p:spPr>
          <a:xfrm>
            <a:off x="2559551" y="1721223"/>
            <a:ext cx="5994140" cy="3181189"/>
          </a:xfrm>
        </p:spPr>
        <p:txBody>
          <a:bodyPr>
            <a:normAutofit/>
          </a:bodyPr>
          <a:lstStyle/>
          <a:p>
            <a:pPr marL="283845" indent="-283845">
              <a:lnSpc>
                <a:spcPct val="100000"/>
              </a:lnSpc>
              <a:spcBef>
                <a:spcPts val="600"/>
              </a:spcBef>
              <a:spcAft>
                <a:spcPts val="600"/>
              </a:spcAft>
              <a:buClr>
                <a:srgbClr val="00B0F0"/>
              </a:buClr>
              <a:buFont typeface="Wingdings" panose="05000000000000000000" pitchFamily="2" charset="2"/>
              <a:buChar char="§"/>
            </a:pPr>
            <a:r>
              <a:rPr lang="en-CA" sz="2000" dirty="0">
                <a:latin typeface="Arial"/>
                <a:cs typeface="Arial"/>
              </a:rPr>
              <a:t>Students well-being will improve </a:t>
            </a:r>
            <a:endParaRPr lang="en-CA" sz="1900" dirty="0">
              <a:solidFill>
                <a:schemeClr val="bg1">
                  <a:lumMod val="50000"/>
                </a:schemeClr>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4C063733-3625-1A7B-4AF7-D4A7B2E52EC0}"/>
              </a:ext>
            </a:extLst>
          </p:cNvPr>
          <p:cNvSpPr>
            <a:spLocks noGrp="1"/>
          </p:cNvSpPr>
          <p:nvPr>
            <p:ph type="title"/>
          </p:nvPr>
        </p:nvSpPr>
        <p:spPr>
          <a:xfrm>
            <a:off x="2559551" y="517004"/>
            <a:ext cx="6469899" cy="762833"/>
          </a:xfrm>
        </p:spPr>
        <p:txBody>
          <a:bodyPr>
            <a:noAutofit/>
          </a:bodyPr>
          <a:lstStyle/>
          <a:p>
            <a:r>
              <a:rPr lang="en-CA" sz="2500" b="1" dirty="0">
                <a:solidFill>
                  <a:srgbClr val="00B0F0"/>
                </a:solidFill>
                <a:latin typeface="Arial"/>
                <a:cs typeface="Arial"/>
              </a:rPr>
              <a:t>School Development Plan – </a:t>
            </a:r>
            <a:r>
              <a:rPr lang="en-CA" sz="2500" b="1" dirty="0">
                <a:latin typeface="Arial"/>
                <a:cs typeface="Arial"/>
              </a:rPr>
              <a:t/>
            </a:r>
            <a:br>
              <a:rPr lang="en-CA" sz="2500" b="1" dirty="0">
                <a:latin typeface="Arial"/>
                <a:cs typeface="Arial"/>
              </a:rPr>
            </a:br>
            <a:r>
              <a:rPr lang="en-CA" sz="2500" b="1" dirty="0">
                <a:solidFill>
                  <a:srgbClr val="00B0F0"/>
                </a:solidFill>
                <a:latin typeface="Arial"/>
                <a:cs typeface="Arial"/>
              </a:rPr>
              <a:t>School Goal</a:t>
            </a:r>
            <a:endParaRPr lang="en-CA" sz="2500" b="1" dirty="0">
              <a:solidFill>
                <a:schemeClr val="bg1">
                  <a:lumMod val="50000"/>
                </a:schemeClr>
              </a:solidFill>
              <a:latin typeface="Arial"/>
              <a:cs typeface="Arial" panose="020B0604020202020204" pitchFamily="34" charset="0"/>
            </a:endParaRPr>
          </a:p>
        </p:txBody>
      </p:sp>
    </p:spTree>
    <p:extLst>
      <p:ext uri="{BB962C8B-B14F-4D97-AF65-F5344CB8AC3E}">
        <p14:creationId xmlns:p14="http://schemas.microsoft.com/office/powerpoint/2010/main" val="4873195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77729" cy="708918"/>
          </a:xfrm>
        </p:spPr>
        <p:txBody>
          <a:bodyPr>
            <a:noAutofit/>
          </a:bodyPr>
          <a:lstStyle/>
          <a:p>
            <a:r>
              <a:rPr lang="en-CA" sz="2500" b="1" dirty="0">
                <a:solidFill>
                  <a:srgbClr val="00B0F0"/>
                </a:solidFill>
                <a:latin typeface="Arial"/>
                <a:cs typeface="Arial"/>
              </a:rPr>
              <a:t>School Development Plan – </a:t>
            </a:r>
            <a:r>
              <a:rPr lang="en-CA" sz="2500" b="1" dirty="0">
                <a:latin typeface="Arial"/>
                <a:cs typeface="Arial"/>
              </a:rPr>
              <a:t/>
            </a:r>
            <a:br>
              <a:rPr lang="en-CA" sz="2500" b="1" dirty="0">
                <a:latin typeface="Arial"/>
                <a:cs typeface="Arial"/>
              </a:rPr>
            </a:br>
            <a:r>
              <a:rPr lang="en-CA" sz="2500" b="1" dirty="0" smtClean="0">
                <a:solidFill>
                  <a:srgbClr val="00B0F0"/>
                </a:solidFill>
                <a:latin typeface="Arial"/>
                <a:cs typeface="Arial"/>
              </a:rPr>
              <a:t>Outcome</a:t>
            </a:r>
            <a:endParaRPr lang="en-CA" sz="2500" b="1" dirty="0">
              <a:solidFill>
                <a:srgbClr val="00B0F0"/>
              </a:solidFill>
              <a:latin typeface="Arial"/>
              <a:cs typeface="Arial" panose="020B0604020202020204" pitchFamily="34" charset="0"/>
            </a:endParaRPr>
          </a:p>
        </p:txBody>
      </p:sp>
      <p:sp>
        <p:nvSpPr>
          <p:cNvPr id="6" name="Content Placeholder 4">
            <a:extLst>
              <a:ext uri="{FF2B5EF4-FFF2-40B4-BE49-F238E27FC236}">
                <a16:creationId xmlns:a16="http://schemas.microsoft.com/office/drawing/2014/main" id="{052C4C2A-DF05-AC4B-B15C-78A34F61BE31}"/>
              </a:ext>
            </a:extLst>
          </p:cNvPr>
          <p:cNvSpPr>
            <a:spLocks noGrp="1"/>
          </p:cNvSpPr>
          <p:nvPr>
            <p:ph idx="1"/>
          </p:nvPr>
        </p:nvSpPr>
        <p:spPr>
          <a:xfrm>
            <a:off x="2559551" y="1721223"/>
            <a:ext cx="5982565" cy="3181189"/>
          </a:xfrm>
        </p:spPr>
        <p:txBody>
          <a:bodyPr>
            <a:normAutofit/>
          </a:bodyPr>
          <a:lstStyle/>
          <a:p>
            <a:pPr marL="341630" indent="-342900">
              <a:buClr>
                <a:srgbClr val="00B0F0"/>
              </a:buClr>
              <a:buFont typeface="Wingdings" panose="05000000000000000000" pitchFamily="2" charset="2"/>
              <a:buChar char="§"/>
            </a:pPr>
            <a:r>
              <a:rPr lang="en-CA" sz="2000" dirty="0">
                <a:latin typeface="Arial"/>
                <a:cs typeface="Arial"/>
              </a:rPr>
              <a:t>Student resilience will improve </a:t>
            </a:r>
            <a:endParaRPr lang="en-CA" sz="1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66903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559551" y="517004"/>
            <a:ext cx="6577729" cy="708918"/>
          </a:xfrm>
        </p:spPr>
        <p:txBody>
          <a:bodyPr>
            <a:noAutofit/>
          </a:bodyPr>
          <a:lstStyle/>
          <a:p>
            <a:r>
              <a:rPr lang="en-CA" sz="2500" b="1" dirty="0">
                <a:solidFill>
                  <a:srgbClr val="00B0F0"/>
                </a:solidFill>
                <a:latin typeface="Arial"/>
                <a:cs typeface="Arial"/>
              </a:rPr>
              <a:t>School Development Plan – </a:t>
            </a:r>
            <a:r>
              <a:rPr lang="en-CA" sz="2500" b="1" dirty="0">
                <a:latin typeface="Arial"/>
                <a:cs typeface="Arial"/>
              </a:rPr>
              <a:t/>
            </a:r>
            <a:br>
              <a:rPr lang="en-CA" sz="2500" b="1" dirty="0">
                <a:latin typeface="Arial"/>
                <a:cs typeface="Arial"/>
              </a:rPr>
            </a:br>
            <a:r>
              <a:rPr lang="en-CA" sz="2500" b="1" dirty="0" smtClean="0">
                <a:solidFill>
                  <a:srgbClr val="00B0F0"/>
                </a:solidFill>
                <a:latin typeface="Arial"/>
                <a:cs typeface="Arial"/>
              </a:rPr>
              <a:t>Outcome Measures</a:t>
            </a:r>
            <a:endParaRPr lang="en-CA" sz="2500" b="1" dirty="0">
              <a:solidFill>
                <a:srgbClr val="00B0F0"/>
              </a:solidFill>
              <a:latin typeface="Arial"/>
              <a:cs typeface="Arial" panose="020B0604020202020204" pitchFamily="34" charset="0"/>
            </a:endParaRPr>
          </a:p>
        </p:txBody>
      </p:sp>
      <p:sp>
        <p:nvSpPr>
          <p:cNvPr id="7" name="Content Placeholder 4"/>
          <p:cNvSpPr>
            <a:spLocks noGrp="1"/>
          </p:cNvSpPr>
          <p:nvPr>
            <p:ph idx="1"/>
          </p:nvPr>
        </p:nvSpPr>
        <p:spPr>
          <a:xfrm>
            <a:off x="2559551" y="1721223"/>
            <a:ext cx="5982565" cy="3181189"/>
          </a:xfrm>
        </p:spPr>
        <p:txBody>
          <a:bodyPr>
            <a:normAutofit/>
          </a:bodyPr>
          <a:lstStyle/>
          <a:p>
            <a:pPr marL="341630" indent="-342900">
              <a:buClr>
                <a:srgbClr val="00B0F0"/>
              </a:buClr>
              <a:buFont typeface="Wingdings" panose="05000000000000000000" pitchFamily="2" charset="2"/>
              <a:buChar char="§"/>
            </a:pPr>
            <a:r>
              <a:rPr lang="en-CA" sz="2000" dirty="0">
                <a:latin typeface="Arial"/>
                <a:cs typeface="Arial"/>
              </a:rPr>
              <a:t>Student’s experience and identify improved access to safe spaces in school (student center, guidance, teacher support) </a:t>
            </a:r>
          </a:p>
          <a:p>
            <a:pPr marL="341630" indent="-342900">
              <a:buClr>
                <a:srgbClr val="00B0F0"/>
              </a:buClr>
              <a:buFont typeface="Wingdings" panose="05000000000000000000" pitchFamily="2" charset="2"/>
              <a:buChar char="§"/>
            </a:pPr>
            <a:r>
              <a:rPr lang="en-CA" sz="2000" dirty="0" smtClean="0">
                <a:latin typeface="Arial"/>
                <a:cs typeface="Arial"/>
              </a:rPr>
              <a:t>Students </a:t>
            </a:r>
            <a:r>
              <a:rPr lang="en-CA" sz="2000" dirty="0">
                <a:latin typeface="Arial"/>
                <a:cs typeface="Arial"/>
              </a:rPr>
              <a:t>report </a:t>
            </a:r>
            <a:r>
              <a:rPr lang="en-CA" sz="2000" dirty="0">
                <a:solidFill>
                  <a:srgbClr val="7030A0"/>
                </a:solidFill>
                <a:latin typeface="Arial"/>
                <a:cs typeface="Arial"/>
              </a:rPr>
              <a:t>improvement in awareness and ability to engage with resources </a:t>
            </a:r>
            <a:r>
              <a:rPr lang="en-CA" sz="2000" dirty="0">
                <a:latin typeface="Arial"/>
                <a:cs typeface="Arial"/>
              </a:rPr>
              <a:t>(psychological, physical, social, emotional, cultural) in order to develop resilience skills  </a:t>
            </a:r>
          </a:p>
          <a:p>
            <a:pPr marL="341630" indent="-342900">
              <a:buClr>
                <a:srgbClr val="00B0F0"/>
              </a:buClr>
              <a:buFont typeface="Wingdings" panose="05000000000000000000" pitchFamily="2" charset="2"/>
              <a:buChar char="§"/>
            </a:pPr>
            <a:r>
              <a:rPr lang="en-CA" sz="2000" dirty="0" smtClean="0">
                <a:latin typeface="Arial"/>
                <a:cs typeface="Arial"/>
              </a:rPr>
              <a:t>Students </a:t>
            </a:r>
            <a:r>
              <a:rPr lang="en-CA" sz="2000" dirty="0">
                <a:latin typeface="Arial"/>
                <a:cs typeface="Arial"/>
              </a:rPr>
              <a:t>report an increase in strong peer relationships within the school </a:t>
            </a:r>
            <a:endParaRPr lang="en-CA" sz="1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34879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0" y="517004"/>
            <a:ext cx="6586883" cy="708918"/>
          </a:xfrm>
        </p:spPr>
        <p:txBody>
          <a:bodyPr>
            <a:noAutofit/>
          </a:bodyPr>
          <a:lstStyle/>
          <a:p>
            <a:r>
              <a:rPr lang="en-CA" sz="2500" b="1" dirty="0">
                <a:solidFill>
                  <a:srgbClr val="00B0F0"/>
                </a:solidFill>
                <a:latin typeface="Arial"/>
                <a:cs typeface="Arial"/>
              </a:rPr>
              <a:t>School Development Plan –  </a:t>
            </a:r>
            <a:r>
              <a:rPr lang="en-CA" sz="2500" b="1" dirty="0">
                <a:latin typeface="Arial" panose="020B0604020202020204" pitchFamily="34" charset="0"/>
                <a:cs typeface="Arial" panose="020B0604020202020204" pitchFamily="34" charset="0"/>
              </a:rPr>
              <a:t/>
            </a:r>
            <a:br>
              <a:rPr lang="en-CA" sz="2500" b="1" dirty="0">
                <a:latin typeface="Arial" panose="020B0604020202020204" pitchFamily="34" charset="0"/>
                <a:cs typeface="Arial" panose="020B0604020202020204" pitchFamily="34" charset="0"/>
              </a:rPr>
            </a:br>
            <a:r>
              <a:rPr lang="en-CA" sz="2500" b="1" dirty="0">
                <a:solidFill>
                  <a:srgbClr val="00B0F0"/>
                </a:solidFill>
                <a:latin typeface="Arial"/>
                <a:cs typeface="Arial"/>
              </a:rPr>
              <a:t>Data for Monitoring Progress</a:t>
            </a:r>
          </a:p>
        </p:txBody>
      </p:sp>
      <p:sp>
        <p:nvSpPr>
          <p:cNvPr id="6" name="Content Placeholder 4">
            <a:extLst>
              <a:ext uri="{FF2B5EF4-FFF2-40B4-BE49-F238E27FC236}">
                <a16:creationId xmlns:a16="http://schemas.microsoft.com/office/drawing/2014/main" id="{8A400999-B386-E3C3-A51A-EC4E300EC3AD}"/>
              </a:ext>
            </a:extLst>
          </p:cNvPr>
          <p:cNvSpPr>
            <a:spLocks noGrp="1"/>
          </p:cNvSpPr>
          <p:nvPr>
            <p:ph idx="1"/>
          </p:nvPr>
        </p:nvSpPr>
        <p:spPr>
          <a:xfrm>
            <a:off x="2559551" y="1721223"/>
            <a:ext cx="5982565" cy="3181189"/>
          </a:xfrm>
        </p:spPr>
        <p:txBody>
          <a:bodyPr>
            <a:normAutofit/>
          </a:bodyPr>
          <a:lstStyle/>
          <a:p>
            <a:pPr marL="341630" indent="-342900">
              <a:buClr>
                <a:srgbClr val="00B0F0"/>
              </a:buClr>
              <a:buFont typeface="Wingdings" panose="05000000000000000000" pitchFamily="2" charset="2"/>
              <a:buChar char="§"/>
            </a:pPr>
            <a:r>
              <a:rPr lang="en-CA" sz="2000" dirty="0">
                <a:latin typeface="Arial"/>
                <a:cs typeface="Arial"/>
              </a:rPr>
              <a:t>Student responses within the </a:t>
            </a:r>
            <a:r>
              <a:rPr lang="en-CA" sz="2000" dirty="0" err="1">
                <a:latin typeface="Arial"/>
                <a:cs typeface="Arial"/>
              </a:rPr>
              <a:t>OurSchool</a:t>
            </a:r>
            <a:r>
              <a:rPr lang="en-CA" sz="2000" dirty="0">
                <a:latin typeface="Arial"/>
                <a:cs typeface="Arial"/>
              </a:rPr>
              <a:t> Resiliency and Mental Health summary measure </a:t>
            </a:r>
          </a:p>
          <a:p>
            <a:pPr marL="341630" indent="-342900">
              <a:buClr>
                <a:srgbClr val="00B0F0"/>
              </a:buClr>
              <a:buFont typeface="Wingdings" panose="05000000000000000000" pitchFamily="2" charset="2"/>
              <a:buChar char="§"/>
            </a:pPr>
            <a:r>
              <a:rPr lang="en-CA" sz="2000" dirty="0" smtClean="0">
                <a:latin typeface="Arial"/>
                <a:cs typeface="Arial"/>
              </a:rPr>
              <a:t>Student </a:t>
            </a:r>
            <a:r>
              <a:rPr lang="en-CA" sz="2000" dirty="0">
                <a:latin typeface="Arial"/>
                <a:cs typeface="Arial"/>
              </a:rPr>
              <a:t>response to CBE Student Survey questions: </a:t>
            </a:r>
            <a:endParaRPr lang="en-CA" sz="2000" dirty="0" smtClean="0">
              <a:latin typeface="Arial"/>
              <a:cs typeface="Arial"/>
            </a:endParaRPr>
          </a:p>
          <a:p>
            <a:pPr marL="798830" lvl="1" indent="-342900">
              <a:buClr>
                <a:srgbClr val="00B0F0"/>
              </a:buClr>
              <a:buFont typeface="Wingdings" panose="05000000000000000000" pitchFamily="2" charset="2"/>
              <a:buChar char="§"/>
            </a:pPr>
            <a:r>
              <a:rPr lang="en-CA" sz="1600" dirty="0" smtClean="0">
                <a:solidFill>
                  <a:srgbClr val="7030A0"/>
                </a:solidFill>
                <a:latin typeface="Arial"/>
                <a:cs typeface="Arial"/>
              </a:rPr>
              <a:t>“</a:t>
            </a:r>
            <a:r>
              <a:rPr lang="en-CA" sz="1600" dirty="0">
                <a:solidFill>
                  <a:srgbClr val="7030A0"/>
                </a:solidFill>
                <a:latin typeface="Arial"/>
                <a:cs typeface="Arial"/>
              </a:rPr>
              <a:t>I want to keep learning even when I experience a setback</a:t>
            </a:r>
            <a:r>
              <a:rPr lang="en-CA" sz="1600" dirty="0" smtClean="0">
                <a:solidFill>
                  <a:srgbClr val="7030A0"/>
                </a:solidFill>
                <a:latin typeface="Arial"/>
                <a:cs typeface="Arial"/>
              </a:rPr>
              <a:t>”</a:t>
            </a:r>
          </a:p>
          <a:p>
            <a:pPr marL="798830" lvl="1" indent="-342900">
              <a:buClr>
                <a:srgbClr val="00B0F0"/>
              </a:buClr>
              <a:buFont typeface="Wingdings" panose="05000000000000000000" pitchFamily="2" charset="2"/>
              <a:buChar char="§"/>
            </a:pPr>
            <a:r>
              <a:rPr lang="en-CA" sz="1600" dirty="0" smtClean="0">
                <a:solidFill>
                  <a:srgbClr val="7030A0"/>
                </a:solidFill>
                <a:latin typeface="Arial"/>
                <a:cs typeface="Arial"/>
              </a:rPr>
              <a:t>“</a:t>
            </a:r>
            <a:r>
              <a:rPr lang="en-CA" sz="1600" dirty="0">
                <a:solidFill>
                  <a:srgbClr val="7030A0"/>
                </a:solidFill>
                <a:latin typeface="Arial"/>
                <a:cs typeface="Arial"/>
              </a:rPr>
              <a:t>I ask for help when I need it” </a:t>
            </a:r>
            <a:r>
              <a:rPr lang="en-CA" sz="1600" dirty="0">
                <a:latin typeface="Arial"/>
                <a:cs typeface="Arial"/>
              </a:rPr>
              <a:t>(Gr. 5,6,8,9,11,12) </a:t>
            </a:r>
            <a:endParaRPr lang="en-CA"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51333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1D3AC83-3C4E-329F-5616-EC81B6E56A5D}"/>
              </a:ext>
            </a:extLst>
          </p:cNvPr>
          <p:cNvSpPr>
            <a:spLocks noGrp="1"/>
          </p:cNvSpPr>
          <p:nvPr>
            <p:ph idx="1"/>
          </p:nvPr>
        </p:nvSpPr>
        <p:spPr>
          <a:xfrm>
            <a:off x="2559551" y="1496087"/>
            <a:ext cx="5994140" cy="3406325"/>
          </a:xfrm>
        </p:spPr>
        <p:txBody>
          <a:bodyPr>
            <a:normAutofit fontScale="92500" lnSpcReduction="20000"/>
          </a:bodyPr>
          <a:lstStyle/>
          <a:p>
            <a:pPr marL="283845" indent="-283845">
              <a:lnSpc>
                <a:spcPct val="100000"/>
              </a:lnSpc>
              <a:spcBef>
                <a:spcPts val="600"/>
              </a:spcBef>
              <a:spcAft>
                <a:spcPts val="600"/>
              </a:spcAft>
              <a:buClr>
                <a:srgbClr val="00B0F0"/>
              </a:buClr>
              <a:buFont typeface="Wingdings" panose="05000000000000000000" pitchFamily="2" charset="2"/>
              <a:buChar char="§"/>
            </a:pPr>
            <a:r>
              <a:rPr lang="en-CA" sz="1800" dirty="0">
                <a:latin typeface="Arial"/>
                <a:cs typeface="Arial"/>
              </a:rPr>
              <a:t>Encourage, scaffold, and praise appropriate </a:t>
            </a:r>
            <a:r>
              <a:rPr lang="en-CA" sz="1800" dirty="0" smtClean="0">
                <a:latin typeface="Arial"/>
                <a:cs typeface="Arial"/>
              </a:rPr>
              <a:t>risk taking </a:t>
            </a:r>
            <a:r>
              <a:rPr lang="en-CA" sz="1800" dirty="0">
                <a:latin typeface="Arial"/>
                <a:cs typeface="Arial"/>
              </a:rPr>
              <a:t>in the classroom (e.g.: story-telling, math talks, peer feedback, etc.) </a:t>
            </a:r>
            <a:endParaRPr lang="en-CA" sz="1800" dirty="0" smtClean="0">
              <a:latin typeface="Arial"/>
              <a:cs typeface="Arial"/>
            </a:endParaRPr>
          </a:p>
          <a:p>
            <a:pPr marL="283845" indent="-283845">
              <a:lnSpc>
                <a:spcPct val="100000"/>
              </a:lnSpc>
              <a:spcBef>
                <a:spcPts val="600"/>
              </a:spcBef>
              <a:spcAft>
                <a:spcPts val="600"/>
              </a:spcAft>
              <a:buClr>
                <a:srgbClr val="00B0F0"/>
              </a:buClr>
              <a:buFont typeface="Wingdings" panose="05000000000000000000" pitchFamily="2" charset="2"/>
              <a:buChar char="§"/>
            </a:pPr>
            <a:r>
              <a:rPr lang="en-CA" sz="1800" dirty="0">
                <a:solidFill>
                  <a:srgbClr val="7030A0"/>
                </a:solidFill>
                <a:latin typeface="Arial"/>
                <a:cs typeface="Arial"/>
              </a:rPr>
              <a:t>Teach about the brain</a:t>
            </a:r>
            <a:r>
              <a:rPr lang="en-CA" sz="1800" dirty="0">
                <a:latin typeface="Arial"/>
                <a:cs typeface="Arial"/>
              </a:rPr>
              <a:t> and its development/ functions in response to stress and regulation techniques. </a:t>
            </a:r>
            <a:endParaRPr lang="en-CA" sz="1800" dirty="0" smtClean="0">
              <a:latin typeface="Arial"/>
              <a:cs typeface="Arial"/>
            </a:endParaRPr>
          </a:p>
          <a:p>
            <a:pPr marL="283845" indent="-283845">
              <a:lnSpc>
                <a:spcPct val="100000"/>
              </a:lnSpc>
              <a:spcBef>
                <a:spcPts val="600"/>
              </a:spcBef>
              <a:spcAft>
                <a:spcPts val="600"/>
              </a:spcAft>
              <a:buClr>
                <a:srgbClr val="00B0F0"/>
              </a:buClr>
              <a:buFont typeface="Wingdings" panose="05000000000000000000" pitchFamily="2" charset="2"/>
              <a:buChar char="§"/>
            </a:pPr>
            <a:r>
              <a:rPr lang="en-CA" sz="1800" dirty="0">
                <a:latin typeface="Arial"/>
                <a:cs typeface="Arial"/>
              </a:rPr>
              <a:t> Ensure that student and staff names are pronounced correctly by all staff </a:t>
            </a:r>
            <a:endParaRPr lang="en-CA" sz="1800" dirty="0" smtClean="0">
              <a:latin typeface="Arial"/>
              <a:cs typeface="Arial"/>
            </a:endParaRPr>
          </a:p>
          <a:p>
            <a:pPr marL="283845" indent="-283845">
              <a:lnSpc>
                <a:spcPct val="100000"/>
              </a:lnSpc>
              <a:spcBef>
                <a:spcPts val="600"/>
              </a:spcBef>
              <a:spcAft>
                <a:spcPts val="600"/>
              </a:spcAft>
              <a:buClr>
                <a:srgbClr val="00B0F0"/>
              </a:buClr>
              <a:buFont typeface="Wingdings" panose="05000000000000000000" pitchFamily="2" charset="2"/>
              <a:buChar char="§"/>
            </a:pPr>
            <a:r>
              <a:rPr lang="en-US" sz="1800" dirty="0">
                <a:solidFill>
                  <a:srgbClr val="7030A0"/>
                </a:solidFill>
                <a:latin typeface="Arial"/>
                <a:cs typeface="Arial"/>
              </a:rPr>
              <a:t>Comprehensive Crisis Intervention </a:t>
            </a:r>
            <a:endParaRPr lang="en-US" sz="1800" dirty="0" smtClean="0">
              <a:solidFill>
                <a:srgbClr val="7030A0"/>
              </a:solidFill>
              <a:latin typeface="Arial"/>
              <a:cs typeface="Arial"/>
            </a:endParaRPr>
          </a:p>
          <a:p>
            <a:pPr marL="283845" indent="-283845">
              <a:lnSpc>
                <a:spcPct val="100000"/>
              </a:lnSpc>
              <a:spcBef>
                <a:spcPts val="600"/>
              </a:spcBef>
              <a:spcAft>
                <a:spcPts val="600"/>
              </a:spcAft>
              <a:buClr>
                <a:srgbClr val="00B0F0"/>
              </a:buClr>
              <a:buFont typeface="Wingdings" panose="05000000000000000000" pitchFamily="2" charset="2"/>
              <a:buChar char="§"/>
            </a:pPr>
            <a:r>
              <a:rPr lang="en-CA" sz="1800" dirty="0">
                <a:latin typeface="Arial"/>
                <a:cs typeface="Arial"/>
              </a:rPr>
              <a:t>Collaborative Response and SLT meetings to identify and action tiers of supports to further develop resilience and mental health </a:t>
            </a:r>
            <a:endParaRPr lang="en-CA" sz="1800" dirty="0" smtClean="0">
              <a:latin typeface="Arial"/>
              <a:cs typeface="Arial"/>
            </a:endParaRPr>
          </a:p>
          <a:p>
            <a:pPr marL="283845" indent="-283845">
              <a:lnSpc>
                <a:spcPct val="100000"/>
              </a:lnSpc>
              <a:spcBef>
                <a:spcPts val="600"/>
              </a:spcBef>
              <a:spcAft>
                <a:spcPts val="600"/>
              </a:spcAft>
              <a:buClr>
                <a:srgbClr val="00B0F0"/>
              </a:buClr>
              <a:buFont typeface="Wingdings" panose="05000000000000000000" pitchFamily="2" charset="2"/>
              <a:buChar char="§"/>
            </a:pPr>
            <a:r>
              <a:rPr lang="en-US" sz="1800" dirty="0">
                <a:latin typeface="Arial"/>
                <a:cs typeface="Arial"/>
              </a:rPr>
              <a:t>CBE Student Well-Being Framework</a:t>
            </a:r>
            <a:endParaRPr lang="en-US" sz="1800" dirty="0" smtClean="0">
              <a:latin typeface="Arial"/>
              <a:cs typeface="Arial"/>
            </a:endParaRPr>
          </a:p>
        </p:txBody>
      </p:sp>
      <p:sp>
        <p:nvSpPr>
          <p:cNvPr id="8" name="Title 1">
            <a:extLst>
              <a:ext uri="{FF2B5EF4-FFF2-40B4-BE49-F238E27FC236}">
                <a16:creationId xmlns:a16="http://schemas.microsoft.com/office/drawing/2014/main" id="{4C063733-3625-1A7B-4AF7-D4A7B2E52EC0}"/>
              </a:ext>
            </a:extLst>
          </p:cNvPr>
          <p:cNvSpPr>
            <a:spLocks noGrp="1"/>
          </p:cNvSpPr>
          <p:nvPr>
            <p:ph type="title"/>
          </p:nvPr>
        </p:nvSpPr>
        <p:spPr>
          <a:xfrm>
            <a:off x="2559551" y="517004"/>
            <a:ext cx="6577729" cy="708918"/>
          </a:xfrm>
        </p:spPr>
        <p:txBody>
          <a:bodyPr>
            <a:noAutofit/>
          </a:bodyPr>
          <a:lstStyle/>
          <a:p>
            <a:r>
              <a:rPr lang="en-CA" sz="2500" b="1" dirty="0">
                <a:solidFill>
                  <a:srgbClr val="00B0F0"/>
                </a:solidFill>
                <a:latin typeface="Arial"/>
                <a:cs typeface="Arial"/>
              </a:rPr>
              <a:t>School Development Plan – </a:t>
            </a:r>
            <a:r>
              <a:rPr lang="en-CA" sz="2500" b="1" dirty="0">
                <a:latin typeface="Arial"/>
                <a:cs typeface="Arial"/>
              </a:rPr>
              <a:t/>
            </a:r>
            <a:br>
              <a:rPr lang="en-CA" sz="2500" b="1" dirty="0">
                <a:latin typeface="Arial"/>
                <a:cs typeface="Arial"/>
              </a:rPr>
            </a:br>
            <a:r>
              <a:rPr lang="en-CA" sz="2500" b="1" dirty="0">
                <a:solidFill>
                  <a:srgbClr val="00B0F0"/>
                </a:solidFill>
                <a:latin typeface="Arial"/>
                <a:cs typeface="Arial"/>
              </a:rPr>
              <a:t>Actions</a:t>
            </a:r>
            <a:endParaRPr lang="en-CA" sz="2500" b="1" dirty="0">
              <a:solidFill>
                <a:schemeClr val="bg1">
                  <a:lumMod val="50000"/>
                </a:schemeClr>
              </a:solidFill>
              <a:latin typeface="Arial"/>
              <a:cs typeface="Arial" panose="020B0604020202020204" pitchFamily="34" charset="0"/>
            </a:endParaRPr>
          </a:p>
        </p:txBody>
      </p:sp>
    </p:spTree>
    <p:extLst>
      <p:ext uri="{BB962C8B-B14F-4D97-AF65-F5344CB8AC3E}">
        <p14:creationId xmlns:p14="http://schemas.microsoft.com/office/powerpoint/2010/main" val="38698987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76586" cy="708918"/>
          </a:xfrm>
        </p:spPr>
        <p:txBody>
          <a:bodyPr>
            <a:normAutofit/>
          </a:bodyPr>
          <a:lstStyle/>
          <a:p>
            <a:r>
              <a:rPr lang="en-CA" sz="2500" b="1">
                <a:solidFill>
                  <a:srgbClr val="00B0F0"/>
                </a:solidFill>
                <a:latin typeface="Arial"/>
                <a:cs typeface="Arial"/>
              </a:rPr>
              <a:t>Questions?</a:t>
            </a:r>
            <a:endParaRPr lang="en-US">
              <a:solidFill>
                <a:srgbClr val="00B0F0"/>
              </a:solidFill>
              <a:latin typeface="Arial"/>
              <a:cs typeface="Arial"/>
            </a:endParaRPr>
          </a:p>
        </p:txBody>
      </p:sp>
      <p:sp>
        <p:nvSpPr>
          <p:cNvPr id="5" name="Content Placeholder 4"/>
          <p:cNvSpPr>
            <a:spLocks noGrp="1"/>
          </p:cNvSpPr>
          <p:nvPr>
            <p:ph idx="1"/>
          </p:nvPr>
        </p:nvSpPr>
        <p:spPr>
          <a:xfrm>
            <a:off x="2559551" y="1721223"/>
            <a:ext cx="5982565" cy="3181189"/>
          </a:xfrm>
        </p:spPr>
        <p:txBody>
          <a:bodyPr>
            <a:normAutofit/>
          </a:bodyPr>
          <a:lstStyle/>
          <a:p>
            <a:pPr marL="0" indent="0">
              <a:lnSpc>
                <a:spcPct val="100000"/>
              </a:lnSpc>
              <a:spcBef>
                <a:spcPts val="600"/>
              </a:spcBef>
              <a:spcAft>
                <a:spcPts val="600"/>
              </a:spcAft>
              <a:buClr>
                <a:srgbClr val="00B0F0"/>
              </a:buClr>
              <a:buNone/>
            </a:pPr>
            <a:r>
              <a:rPr lang="en-CA" sz="2000">
                <a:solidFill>
                  <a:schemeClr val="bg1">
                    <a:lumMod val="50000"/>
                  </a:schemeClr>
                </a:solidFill>
                <a:latin typeface="Arial"/>
                <a:cs typeface="Arial"/>
              </a:rPr>
              <a:t>We’ll take a few minutes</a:t>
            </a:r>
            <a:r>
              <a:rPr lang="en-CA" sz="2000">
                <a:solidFill>
                  <a:srgbClr val="FF0000"/>
                </a:solidFill>
                <a:latin typeface="Arial"/>
                <a:cs typeface="Arial"/>
              </a:rPr>
              <a:t> </a:t>
            </a:r>
            <a:r>
              <a:rPr lang="en-CA" sz="2000">
                <a:solidFill>
                  <a:schemeClr val="bg1">
                    <a:lumMod val="50000"/>
                  </a:schemeClr>
                </a:solidFill>
                <a:latin typeface="Arial"/>
                <a:cs typeface="Arial"/>
              </a:rPr>
              <a:t>to answer questions about our school development plan.</a:t>
            </a:r>
            <a:endParaRPr lang="en-US">
              <a:solidFill>
                <a:schemeClr val="bg1">
                  <a:lumMod val="50000"/>
                </a:schemeClr>
              </a:solidFill>
            </a:endParaRPr>
          </a:p>
          <a:p>
            <a:pPr marL="342900" indent="-342900">
              <a:lnSpc>
                <a:spcPct val="100000"/>
              </a:lnSpc>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52170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ABFEDD-0AEB-4729-8D7F-E7148F806F4A}"/>
              </a:ext>
            </a:extLst>
          </p:cNvPr>
          <p:cNvSpPr/>
          <p:nvPr/>
        </p:nvSpPr>
        <p:spPr>
          <a:xfrm>
            <a:off x="2559551" y="484781"/>
            <a:ext cx="6579146" cy="477054"/>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500" b="1">
                <a:solidFill>
                  <a:srgbClr val="00B0F0"/>
                </a:solidFill>
                <a:latin typeface="Arial"/>
                <a:ea typeface="Arial" charset="0"/>
                <a:cs typeface="Arial"/>
              </a:rPr>
              <a:t>Our 2024-25 School Fees</a:t>
            </a:r>
            <a:endParaRPr lang="en-CA" sz="2500">
              <a:solidFill>
                <a:srgbClr val="00B0F0"/>
              </a:solidFill>
              <a:latin typeface="Arial"/>
              <a:cs typeface="Arial"/>
            </a:endParaRPr>
          </a:p>
        </p:txBody>
      </p:sp>
      <p:sp>
        <p:nvSpPr>
          <p:cNvPr id="5" name="Content Placeholder 2">
            <a:extLst>
              <a:ext uri="{FF2B5EF4-FFF2-40B4-BE49-F238E27FC236}">
                <a16:creationId xmlns:a16="http://schemas.microsoft.com/office/drawing/2014/main" id="{3448FE6D-5F52-4C91-8CF8-8172F397A88B}"/>
              </a:ext>
            </a:extLst>
          </p:cNvPr>
          <p:cNvSpPr>
            <a:spLocks noGrp="1"/>
          </p:cNvSpPr>
          <p:nvPr>
            <p:ph idx="1"/>
          </p:nvPr>
        </p:nvSpPr>
        <p:spPr>
          <a:xfrm>
            <a:off x="2559551" y="1068081"/>
            <a:ext cx="6248783" cy="3834332"/>
          </a:xfrm>
        </p:spPr>
        <p:txBody>
          <a:bodyPr>
            <a:normAutofit/>
          </a:bodyPr>
          <a:lstStyle/>
          <a:p>
            <a:pPr marL="0" indent="0">
              <a:buNone/>
            </a:pPr>
            <a:r>
              <a:rPr lang="en-US" sz="2000" dirty="0">
                <a:solidFill>
                  <a:schemeClr val="tx1">
                    <a:lumMod val="50000"/>
                    <a:lumOff val="50000"/>
                  </a:schemeClr>
                </a:solidFill>
                <a:latin typeface="Arial"/>
                <a:ea typeface="Arial" charset="0"/>
                <a:cs typeface="Arial"/>
              </a:rPr>
              <a:t>We will consult with families by outlining proposed activities for the upcoming year that may require a fee for cost recovery. </a:t>
            </a:r>
            <a:endParaRPr lang="en-US" dirty="0">
              <a:solidFill>
                <a:schemeClr val="tx1">
                  <a:lumMod val="50000"/>
                  <a:lumOff val="50000"/>
                </a:schemeClr>
              </a:solidFill>
              <a:highlight>
                <a:srgbClr val="FFFF00"/>
              </a:highlight>
              <a:latin typeface="Arial"/>
              <a:ea typeface="Arial" charset="0"/>
              <a:cs typeface="Arial"/>
            </a:endParaRPr>
          </a:p>
          <a:p>
            <a:r>
              <a:rPr lang="en-CA" sz="2000" dirty="0" smtClean="0">
                <a:latin typeface="Arial"/>
                <a:cs typeface="Arial"/>
              </a:rPr>
              <a:t>Examples</a:t>
            </a:r>
            <a:r>
              <a:rPr lang="en-CA" sz="2000" dirty="0">
                <a:latin typeface="Arial"/>
                <a:cs typeface="Arial"/>
              </a:rPr>
              <a:t>:</a:t>
            </a:r>
          </a:p>
          <a:p>
            <a:pPr lvl="1"/>
            <a:r>
              <a:rPr lang="en-US" dirty="0" smtClean="0">
                <a:latin typeface="Arial"/>
                <a:cs typeface="Arial"/>
              </a:rPr>
              <a:t>Swimming</a:t>
            </a:r>
          </a:p>
          <a:p>
            <a:pPr lvl="1"/>
            <a:r>
              <a:rPr lang="en-US" dirty="0" smtClean="0">
                <a:latin typeface="Arial"/>
                <a:cs typeface="Arial"/>
              </a:rPr>
              <a:t>Royal Tyrell Museum</a:t>
            </a:r>
          </a:p>
          <a:p>
            <a:pPr lvl="1"/>
            <a:r>
              <a:rPr lang="en-US" dirty="0" smtClean="0">
                <a:latin typeface="Arial"/>
                <a:cs typeface="Arial"/>
              </a:rPr>
              <a:t>Wet Felting</a:t>
            </a:r>
          </a:p>
          <a:p>
            <a:pPr lvl="1"/>
            <a:r>
              <a:rPr lang="en-US" dirty="0" smtClean="0">
                <a:latin typeface="Arial"/>
                <a:cs typeface="Arial"/>
              </a:rPr>
              <a:t>Astrodome</a:t>
            </a:r>
          </a:p>
          <a:p>
            <a:pPr lvl="1"/>
            <a:r>
              <a:rPr lang="en-US" dirty="0" smtClean="0">
                <a:latin typeface="Arial"/>
                <a:cs typeface="Arial"/>
              </a:rPr>
              <a:t>Outdoor School</a:t>
            </a:r>
            <a:endParaRPr lang="en-US" dirty="0">
              <a:latin typeface="Arial"/>
              <a:cs typeface="Arial"/>
            </a:endParaRPr>
          </a:p>
        </p:txBody>
      </p:sp>
    </p:spTree>
    <p:extLst>
      <p:ext uri="{BB962C8B-B14F-4D97-AF65-F5344CB8AC3E}">
        <p14:creationId xmlns:p14="http://schemas.microsoft.com/office/powerpoint/2010/main" val="2589735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ABFEDD-0AEB-4729-8D7F-E7148F806F4A}"/>
              </a:ext>
            </a:extLst>
          </p:cNvPr>
          <p:cNvSpPr/>
          <p:nvPr/>
        </p:nvSpPr>
        <p:spPr>
          <a:xfrm>
            <a:off x="2559551" y="484781"/>
            <a:ext cx="6579146" cy="477054"/>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500" b="1">
                <a:solidFill>
                  <a:srgbClr val="00B0F0"/>
                </a:solidFill>
                <a:latin typeface="Arial"/>
                <a:ea typeface="Arial" charset="0"/>
                <a:cs typeface="Arial"/>
              </a:rPr>
              <a:t>Our 2024-25 School Fees</a:t>
            </a:r>
            <a:endParaRPr lang="en-CA" sz="2500">
              <a:solidFill>
                <a:srgbClr val="00B0F0"/>
              </a:solidFill>
              <a:latin typeface="Arial"/>
              <a:cs typeface="Arial"/>
            </a:endParaRPr>
          </a:p>
        </p:txBody>
      </p:sp>
      <p:sp>
        <p:nvSpPr>
          <p:cNvPr id="5" name="Content Placeholder 4">
            <a:extLst>
              <a:ext uri="{FF2B5EF4-FFF2-40B4-BE49-F238E27FC236}">
                <a16:creationId xmlns:a16="http://schemas.microsoft.com/office/drawing/2014/main" id="{295AF76B-4A0E-4B50-9E77-5BE2A8C41702}"/>
              </a:ext>
            </a:extLst>
          </p:cNvPr>
          <p:cNvSpPr>
            <a:spLocks noGrp="1"/>
          </p:cNvSpPr>
          <p:nvPr>
            <p:ph idx="1"/>
          </p:nvPr>
        </p:nvSpPr>
        <p:spPr>
          <a:xfrm>
            <a:off x="2559551" y="1280161"/>
            <a:ext cx="5982565" cy="3622252"/>
          </a:xfrm>
        </p:spPr>
        <p:txBody>
          <a:bodyPr>
            <a:normAutofit/>
          </a:bodyPr>
          <a:lstStyle/>
          <a:p>
            <a:pPr marL="0" indent="0" fontAlgn="base">
              <a:buClr>
                <a:srgbClr val="00B0F0"/>
              </a:buClr>
              <a:buNone/>
            </a:pPr>
            <a:r>
              <a:rPr lang="en-CA" sz="2000" dirty="0" smtClean="0">
                <a:solidFill>
                  <a:srgbClr val="FF0000"/>
                </a:solidFill>
                <a:latin typeface="Arial"/>
                <a:ea typeface="Arial" charset="0"/>
                <a:cs typeface="Arial"/>
                <a:hlinkClick r:id="rId3"/>
              </a:rPr>
              <a:t>CBE School Fee Guide</a:t>
            </a:r>
            <a:endParaRPr lang="en-CA" sz="2000" dirty="0">
              <a:solidFill>
                <a:srgbClr val="7F7F7F"/>
              </a:solidFill>
              <a:latin typeface="Arial"/>
              <a:ea typeface="Arial" charset="0"/>
              <a:cs typeface="Arial"/>
            </a:endParaRPr>
          </a:p>
          <a:p>
            <a:pPr marL="0" indent="0">
              <a:buNone/>
            </a:pPr>
            <a:endParaRPr lang="en-CA" sz="2000" dirty="0">
              <a:solidFill>
                <a:srgbClr val="FF0000"/>
              </a:solidFill>
              <a:latin typeface="Arial"/>
              <a:ea typeface="Arial" charset="0"/>
              <a:cs typeface="Arial"/>
            </a:endParaRPr>
          </a:p>
        </p:txBody>
      </p:sp>
    </p:spTree>
    <p:extLst>
      <p:ext uri="{BB962C8B-B14F-4D97-AF65-F5344CB8AC3E}">
        <p14:creationId xmlns:p14="http://schemas.microsoft.com/office/powerpoint/2010/main" val="17659305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ABFEDD-0AEB-4729-8D7F-E7148F806F4A}"/>
              </a:ext>
            </a:extLst>
          </p:cNvPr>
          <p:cNvSpPr/>
          <p:nvPr/>
        </p:nvSpPr>
        <p:spPr>
          <a:xfrm>
            <a:off x="2559551" y="484781"/>
            <a:ext cx="6579146" cy="477054"/>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500" b="1">
                <a:solidFill>
                  <a:srgbClr val="00B0F0"/>
                </a:solidFill>
                <a:latin typeface="Arial"/>
                <a:ea typeface="Arial" charset="0"/>
                <a:cs typeface="Arial"/>
              </a:rPr>
              <a:t>Our 2024-25 School Fees</a:t>
            </a:r>
            <a:endParaRPr lang="en-CA" sz="2500">
              <a:solidFill>
                <a:srgbClr val="00B0F0"/>
              </a:solidFill>
              <a:latin typeface="Arial"/>
              <a:cs typeface="Arial"/>
            </a:endParaRPr>
          </a:p>
        </p:txBody>
      </p:sp>
      <p:sp>
        <p:nvSpPr>
          <p:cNvPr id="3" name="Content Placeholder 2">
            <a:extLst>
              <a:ext uri="{FF2B5EF4-FFF2-40B4-BE49-F238E27FC236}">
                <a16:creationId xmlns:a16="http://schemas.microsoft.com/office/drawing/2014/main" id="{F9F77A55-27D8-452C-B318-9E64567D647B}"/>
              </a:ext>
            </a:extLst>
          </p:cNvPr>
          <p:cNvSpPr>
            <a:spLocks noGrp="1"/>
          </p:cNvSpPr>
          <p:nvPr>
            <p:ph idx="1"/>
          </p:nvPr>
        </p:nvSpPr>
        <p:spPr/>
        <p:txBody>
          <a:bodyPr>
            <a:normAutofit/>
          </a:bodyPr>
          <a:lstStyle/>
          <a:p>
            <a:endParaRPr lang="en-US" sz="2000" dirty="0">
              <a:latin typeface="Arial" charset="0"/>
              <a:ea typeface="Arial" charset="0"/>
              <a:cs typeface="Arial" charset="0"/>
            </a:endParaRPr>
          </a:p>
          <a:p>
            <a:pPr>
              <a:buClr>
                <a:srgbClr val="00B0F0"/>
              </a:buClr>
              <a:buFont typeface="Wingdings" charset="2"/>
              <a:buChar char="§"/>
            </a:pPr>
            <a:r>
              <a:rPr lang="en-US" sz="2000" dirty="0">
                <a:solidFill>
                  <a:schemeClr val="tx1">
                    <a:lumMod val="50000"/>
                    <a:lumOff val="50000"/>
                  </a:schemeClr>
                </a:solidFill>
                <a:latin typeface="Arial"/>
                <a:ea typeface="Arial" charset="0"/>
                <a:cs typeface="Arial"/>
                <a:hlinkClick r:id="rId3"/>
              </a:rPr>
              <a:t>2023-24 Report to Parents on </a:t>
            </a:r>
            <a:r>
              <a:rPr lang="en-US" sz="2000" dirty="0" smtClean="0">
                <a:solidFill>
                  <a:schemeClr val="tx1">
                    <a:lumMod val="50000"/>
                    <a:lumOff val="50000"/>
                  </a:schemeClr>
                </a:solidFill>
                <a:latin typeface="Arial"/>
                <a:ea typeface="Arial" charset="0"/>
                <a:cs typeface="Arial"/>
                <a:hlinkClick r:id="rId3"/>
              </a:rPr>
              <a:t>Fees</a:t>
            </a:r>
            <a:endParaRPr lang="en-US" sz="2000" dirty="0">
              <a:solidFill>
                <a:schemeClr val="tx1">
                  <a:lumMod val="50000"/>
                  <a:lumOff val="50000"/>
                </a:schemeClr>
              </a:solidFill>
              <a:latin typeface="Arial"/>
              <a:cs typeface="Arial"/>
            </a:endParaRPr>
          </a:p>
        </p:txBody>
      </p:sp>
    </p:spTree>
    <p:extLst>
      <p:ext uri="{BB962C8B-B14F-4D97-AF65-F5344CB8AC3E}">
        <p14:creationId xmlns:p14="http://schemas.microsoft.com/office/powerpoint/2010/main" val="15854687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80641" y="204395"/>
            <a:ext cx="6564966" cy="1133621"/>
          </a:xfrm>
        </p:spPr>
        <p:txBody>
          <a:bodyPr>
            <a:normAutofit fontScale="90000"/>
          </a:bodyPr>
          <a:lstStyle/>
          <a:p>
            <a:pPr defTabSz="457200">
              <a:lnSpc>
                <a:spcPct val="100000"/>
              </a:lnSpc>
              <a:spcBef>
                <a:spcPts val="0"/>
              </a:spcBef>
            </a:pPr>
            <a:r>
              <a:rPr lang="en-US" b="1">
                <a:latin typeface="Arial" panose="020B0604020202020204" pitchFamily="34" charset="0"/>
                <a:ea typeface="+mn-ea"/>
                <a:cs typeface="Arial" panose="020B0604020202020204" pitchFamily="34" charset="0"/>
              </a:rPr>
              <a:t/>
            </a:r>
            <a:br>
              <a:rPr lang="en-US" b="1">
                <a:latin typeface="Arial" panose="020B0604020202020204" pitchFamily="34" charset="0"/>
                <a:ea typeface="+mn-ea"/>
                <a:cs typeface="Arial" panose="020B0604020202020204" pitchFamily="34" charset="0"/>
              </a:rPr>
            </a:br>
            <a:r>
              <a:rPr lang="en-US" b="1">
                <a:solidFill>
                  <a:srgbClr val="00B0F0"/>
                </a:solidFill>
                <a:latin typeface="Arial"/>
                <a:ea typeface="+mn-ea"/>
                <a:cs typeface="Arial"/>
              </a:rPr>
              <a:t>2025 School Planning</a:t>
            </a:r>
            <a:r>
              <a:rPr lang="en-US" b="1">
                <a:latin typeface="Arial" panose="020B0604020202020204" pitchFamily="34" charset="0"/>
                <a:ea typeface="+mn-ea"/>
                <a:cs typeface="Arial" panose="020B0604020202020204" pitchFamily="34" charset="0"/>
              </a:rPr>
              <a:t/>
            </a:r>
            <a:br>
              <a:rPr lang="en-US" b="1">
                <a:latin typeface="Arial" panose="020B0604020202020204" pitchFamily="34" charset="0"/>
                <a:ea typeface="+mn-ea"/>
                <a:cs typeface="Arial" panose="020B0604020202020204" pitchFamily="34" charset="0"/>
              </a:rPr>
            </a:br>
            <a:endParaRPr lang="en-US"/>
          </a:p>
        </p:txBody>
      </p:sp>
      <p:sp>
        <p:nvSpPr>
          <p:cNvPr id="5" name="Content Placeholder 4"/>
          <p:cNvSpPr>
            <a:spLocks noGrp="1"/>
          </p:cNvSpPr>
          <p:nvPr>
            <p:ph idx="1"/>
          </p:nvPr>
        </p:nvSpPr>
        <p:spPr>
          <a:xfrm>
            <a:off x="2580641" y="1541417"/>
            <a:ext cx="5961475" cy="3834332"/>
          </a:xfrm>
        </p:spPr>
        <p:txBody>
          <a:bodyPr/>
          <a:lstStyle/>
          <a:p>
            <a:pPr marL="284400" lvl="0" indent="-284400" defTabSz="457200">
              <a:lnSpc>
                <a:spcPct val="100000"/>
              </a:lnSpc>
              <a:spcBef>
                <a:spcPts val="600"/>
              </a:spcBef>
              <a:spcAft>
                <a:spcPts val="600"/>
              </a:spcAft>
              <a:buClr>
                <a:srgbClr val="00B0F0"/>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Welcome</a:t>
            </a:r>
          </a:p>
          <a:p>
            <a:pPr marL="284400" lvl="0" indent="-284400" defTabSz="457200">
              <a:lnSpc>
                <a:spcPct val="100000"/>
              </a:lnSpc>
              <a:spcBef>
                <a:spcPts val="600"/>
              </a:spcBef>
              <a:spcAft>
                <a:spcPts val="600"/>
              </a:spcAft>
              <a:buClr>
                <a:srgbClr val="00B0F0"/>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Agenda</a:t>
            </a:r>
          </a:p>
          <a:p>
            <a:pPr marL="741600" lvl="2" indent="-284400" defTabSz="457200">
              <a:lnSpc>
                <a:spcPct val="100000"/>
              </a:lnSpc>
              <a:spcBef>
                <a:spcPts val="600"/>
              </a:spcBef>
              <a:spcAft>
                <a:spcPts val="600"/>
              </a:spcAft>
              <a:buClr>
                <a:schemeClr val="bg2">
                  <a:lumMod val="50000"/>
                </a:schemeClr>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Presentation</a:t>
            </a:r>
          </a:p>
          <a:p>
            <a:pPr marL="741600" lvl="2" indent="-284400" defTabSz="457200">
              <a:lnSpc>
                <a:spcPct val="100000"/>
              </a:lnSpc>
              <a:spcBef>
                <a:spcPts val="600"/>
              </a:spcBef>
              <a:spcAft>
                <a:spcPts val="600"/>
              </a:spcAft>
              <a:buClr>
                <a:schemeClr val="bg2">
                  <a:lumMod val="50000"/>
                </a:schemeClr>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Q &amp; A</a:t>
            </a:r>
          </a:p>
          <a:p>
            <a:pPr marL="741600" lvl="2" indent="-284400" defTabSz="457200">
              <a:lnSpc>
                <a:spcPct val="100000"/>
              </a:lnSpc>
              <a:spcBef>
                <a:spcPts val="600"/>
              </a:spcBef>
              <a:spcAft>
                <a:spcPts val="600"/>
              </a:spcAft>
              <a:buClr>
                <a:schemeClr val="bg2">
                  <a:lumMod val="50000"/>
                </a:schemeClr>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Gather feedback</a:t>
            </a:r>
          </a:p>
          <a:p>
            <a:pPr marL="741600" lvl="2" indent="-284400" defTabSz="457200">
              <a:lnSpc>
                <a:spcPct val="100000"/>
              </a:lnSpc>
              <a:spcBef>
                <a:spcPts val="600"/>
              </a:spcBef>
              <a:spcAft>
                <a:spcPts val="600"/>
              </a:spcAft>
              <a:buClr>
                <a:schemeClr val="bg2">
                  <a:lumMod val="50000"/>
                </a:schemeClr>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Meeting evaluation</a:t>
            </a:r>
          </a:p>
          <a:p>
            <a:endParaRPr lang="en-US"/>
          </a:p>
        </p:txBody>
      </p:sp>
    </p:spTree>
    <p:extLst>
      <p:ext uri="{BB962C8B-B14F-4D97-AF65-F5344CB8AC3E}">
        <p14:creationId xmlns:p14="http://schemas.microsoft.com/office/powerpoint/2010/main" val="2718428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76586" cy="708918"/>
          </a:xfrm>
        </p:spPr>
        <p:txBody>
          <a:bodyPr>
            <a:normAutofit/>
          </a:bodyPr>
          <a:lstStyle/>
          <a:p>
            <a:r>
              <a:rPr lang="en-CA" sz="2500" b="1">
                <a:solidFill>
                  <a:srgbClr val="00B0F0"/>
                </a:solidFill>
                <a:latin typeface="Arial"/>
                <a:cs typeface="Arial"/>
              </a:rPr>
              <a:t>Questions?</a:t>
            </a:r>
            <a:endParaRPr lang="en-US">
              <a:solidFill>
                <a:srgbClr val="00B0F0"/>
              </a:solidFill>
              <a:latin typeface="Arial"/>
              <a:cs typeface="Arial"/>
            </a:endParaRPr>
          </a:p>
        </p:txBody>
      </p:sp>
      <p:sp>
        <p:nvSpPr>
          <p:cNvPr id="5" name="Content Placeholder 4"/>
          <p:cNvSpPr>
            <a:spLocks noGrp="1"/>
          </p:cNvSpPr>
          <p:nvPr>
            <p:ph idx="1"/>
          </p:nvPr>
        </p:nvSpPr>
        <p:spPr>
          <a:xfrm>
            <a:off x="2559551" y="1721223"/>
            <a:ext cx="5994140" cy="3181189"/>
          </a:xfrm>
        </p:spPr>
        <p:txBody>
          <a:bodyPr>
            <a:normAutofit/>
          </a:bodyPr>
          <a:lstStyle/>
          <a:p>
            <a:pPr marL="0" indent="0">
              <a:lnSpc>
                <a:spcPct val="100000"/>
              </a:lnSpc>
              <a:spcBef>
                <a:spcPts val="600"/>
              </a:spcBef>
              <a:spcAft>
                <a:spcPts val="600"/>
              </a:spcAft>
              <a:buClr>
                <a:srgbClr val="00B0F0"/>
              </a:buClr>
              <a:buNone/>
            </a:pPr>
            <a:r>
              <a:rPr lang="en-CA" sz="2000">
                <a:solidFill>
                  <a:schemeClr val="bg1">
                    <a:lumMod val="50000"/>
                  </a:schemeClr>
                </a:solidFill>
                <a:latin typeface="Arial"/>
                <a:cs typeface="Arial"/>
              </a:rPr>
              <a:t>We’ll take a few minutes to answer questions about our school budget and fees.</a:t>
            </a:r>
            <a:endParaRPr lang="en-US">
              <a:solidFill>
                <a:schemeClr val="bg1">
                  <a:lumMod val="50000"/>
                </a:schemeClr>
              </a:solidFill>
            </a:endParaRPr>
          </a:p>
          <a:p>
            <a:pPr marL="342900" indent="-342900">
              <a:lnSpc>
                <a:spcPct val="100000"/>
              </a:lnSpc>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92874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76586" cy="708918"/>
          </a:xfrm>
        </p:spPr>
        <p:txBody>
          <a:bodyPr>
            <a:normAutofit/>
          </a:bodyPr>
          <a:lstStyle/>
          <a:p>
            <a:r>
              <a:rPr lang="en-CA" sz="2500" b="1">
                <a:solidFill>
                  <a:srgbClr val="00B0F0"/>
                </a:solidFill>
                <a:latin typeface="Arial"/>
                <a:cs typeface="Arial"/>
              </a:rPr>
              <a:t>Gathering Your Feedback</a:t>
            </a:r>
          </a:p>
        </p:txBody>
      </p:sp>
      <p:sp>
        <p:nvSpPr>
          <p:cNvPr id="5" name="Content Placeholder 4"/>
          <p:cNvSpPr>
            <a:spLocks noGrp="1"/>
          </p:cNvSpPr>
          <p:nvPr>
            <p:ph idx="1"/>
          </p:nvPr>
        </p:nvSpPr>
        <p:spPr>
          <a:xfrm>
            <a:off x="2559552" y="1268953"/>
            <a:ext cx="5994140" cy="2652807"/>
          </a:xfrm>
        </p:spPr>
        <p:txBody>
          <a:bodyPr>
            <a:normAutofit/>
          </a:bodyPr>
          <a:lstStyle/>
          <a:p>
            <a:pPr marL="0" indent="0">
              <a:lnSpc>
                <a:spcPct val="120000"/>
              </a:lnSpc>
              <a:spcBef>
                <a:spcPts val="600"/>
              </a:spcBef>
              <a:spcAft>
                <a:spcPts val="600"/>
              </a:spcAft>
              <a:buClr>
                <a:srgbClr val="00B0F0"/>
              </a:buClr>
              <a:buNone/>
            </a:pPr>
            <a:r>
              <a:rPr lang="en-CA" sz="2000" dirty="0">
                <a:solidFill>
                  <a:schemeClr val="bg1">
                    <a:lumMod val="50000"/>
                  </a:schemeClr>
                </a:solidFill>
                <a:latin typeface="Arial"/>
                <a:cs typeface="Arial"/>
              </a:rPr>
              <a:t>Feedback</a:t>
            </a:r>
            <a:r>
              <a:rPr lang="en-CA" sz="2000" dirty="0">
                <a:solidFill>
                  <a:schemeClr val="bg1">
                    <a:lumMod val="50000"/>
                  </a:schemeClr>
                </a:solidFill>
                <a:latin typeface="Arial"/>
                <a:ea typeface="Arial" charset="0"/>
                <a:cs typeface="Arial"/>
              </a:rPr>
              <a:t> </a:t>
            </a:r>
            <a:r>
              <a:rPr lang="en-CA" sz="2000" dirty="0">
                <a:solidFill>
                  <a:schemeClr val="tx1">
                    <a:lumMod val="50000"/>
                    <a:lumOff val="50000"/>
                  </a:schemeClr>
                </a:solidFill>
                <a:latin typeface="Arial"/>
                <a:ea typeface="Arial" charset="0"/>
                <a:cs typeface="Arial"/>
              </a:rPr>
              <a:t>is important as we consider school planning. When students, families and staff work closely together, students achieve greater success in their learning.</a:t>
            </a:r>
            <a:endParaRPr lang="en-CA" sz="2000" dirty="0">
              <a:solidFill>
                <a:schemeClr val="tx1">
                  <a:lumMod val="50000"/>
                  <a:lumOff val="50000"/>
                </a:schemeClr>
              </a:solidFill>
              <a:latin typeface="Arial"/>
              <a:cs typeface="Arial"/>
            </a:endParaRPr>
          </a:p>
          <a:p>
            <a:pPr marL="0" indent="0">
              <a:lnSpc>
                <a:spcPct val="120000"/>
              </a:lnSpc>
              <a:spcBef>
                <a:spcPts val="600"/>
              </a:spcBef>
              <a:spcAft>
                <a:spcPts val="600"/>
              </a:spcAft>
              <a:buClr>
                <a:srgbClr val="00B0F0"/>
              </a:buClr>
              <a:buNone/>
            </a:pPr>
            <a:r>
              <a:rPr lang="en-CA" sz="2000" dirty="0">
                <a:solidFill>
                  <a:schemeClr val="bg1">
                    <a:lumMod val="50000"/>
                  </a:schemeClr>
                </a:solidFill>
                <a:latin typeface="Arial"/>
                <a:cs typeface="Arial"/>
              </a:rPr>
              <a:t>We’d now like to gather your feedback on some specific questions.</a:t>
            </a:r>
          </a:p>
          <a:p>
            <a:pPr marL="0" indent="0">
              <a:lnSpc>
                <a:spcPct val="120000"/>
              </a:lnSpc>
              <a:spcBef>
                <a:spcPts val="600"/>
              </a:spcBef>
              <a:spcAft>
                <a:spcPts val="600"/>
              </a:spcAft>
              <a:buClr>
                <a:srgbClr val="00B0F0"/>
              </a:buClr>
              <a:buNone/>
            </a:pPr>
            <a:endParaRPr lang="en-CA" sz="2900" dirty="0">
              <a:solidFill>
                <a:schemeClr val="bg1">
                  <a:lumMod val="50000"/>
                </a:schemeClr>
              </a:solidFill>
              <a:latin typeface="Arial" panose="020B0604020202020204" pitchFamily="34" charset="0"/>
              <a:cs typeface="Arial" panose="020B0604020202020204" pitchFamily="34" charset="0"/>
            </a:endParaRPr>
          </a:p>
          <a:p>
            <a:pPr marL="175895" indent="0">
              <a:lnSpc>
                <a:spcPct val="120000"/>
              </a:lnSpc>
              <a:spcBef>
                <a:spcPts val="600"/>
              </a:spcBef>
              <a:spcAft>
                <a:spcPts val="600"/>
              </a:spcAft>
              <a:buClr>
                <a:srgbClr val="00B0F0"/>
              </a:buClr>
              <a:buNone/>
            </a:pPr>
            <a:endParaRPr lang="en-CA" sz="2900" dirty="0">
              <a:solidFill>
                <a:schemeClr val="bg1">
                  <a:lumMod val="50000"/>
                </a:schemeClr>
              </a:solidFill>
              <a:latin typeface="Arial" panose="020B0604020202020204" pitchFamily="34" charset="0"/>
              <a:cs typeface="Arial" panose="020B0604020202020204" pitchFamily="34" charset="0"/>
            </a:endParaRPr>
          </a:p>
          <a:p>
            <a:pPr marL="342900" indent="-342900">
              <a:spcAft>
                <a:spcPts val="600"/>
              </a:spcAft>
              <a:buClr>
                <a:srgbClr val="00B0F0"/>
              </a:buClr>
              <a:buFont typeface="Wingdings" panose="05000000000000000000" pitchFamily="2" charset="2"/>
              <a:buChar char="§"/>
            </a:pPr>
            <a:endParaRPr lang="en-CA" sz="1900" dirty="0">
              <a:solidFill>
                <a:schemeClr val="bg1">
                  <a:lumMod val="50000"/>
                </a:schemeClr>
              </a:solidFill>
              <a:latin typeface="Arial" panose="020B0604020202020204" pitchFamily="34" charset="0"/>
              <a:cs typeface="Arial" panose="020B0604020202020204" pitchFamily="34" charset="0"/>
            </a:endParaRPr>
          </a:p>
        </p:txBody>
      </p:sp>
      <p:sp>
        <p:nvSpPr>
          <p:cNvPr id="6" name="Content Placeholder 4"/>
          <p:cNvSpPr txBox="1">
            <a:spLocks/>
          </p:cNvSpPr>
          <p:nvPr/>
        </p:nvSpPr>
        <p:spPr>
          <a:xfrm>
            <a:off x="2559551" y="3931486"/>
            <a:ext cx="5994141" cy="112057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6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75895" indent="0">
              <a:lnSpc>
                <a:spcPct val="120000"/>
              </a:lnSpc>
              <a:spcBef>
                <a:spcPts val="600"/>
              </a:spcBef>
              <a:spcAft>
                <a:spcPts val="600"/>
              </a:spcAft>
              <a:buClr>
                <a:srgbClr val="00B0F0"/>
              </a:buClr>
              <a:buFont typeface="Arial"/>
              <a:buNone/>
            </a:pPr>
            <a:endParaRPr lang="en-CA" sz="2900" dirty="0">
              <a:solidFill>
                <a:schemeClr val="bg1">
                  <a:lumMod val="50000"/>
                </a:schemeClr>
              </a:solidFill>
              <a:latin typeface="Arial" panose="020B0604020202020204" pitchFamily="34" charset="0"/>
              <a:cs typeface="Arial" panose="020B0604020202020204" pitchFamily="34" charset="0"/>
            </a:endParaRPr>
          </a:p>
          <a:p>
            <a:pPr marL="342900" indent="-342900">
              <a:spcAft>
                <a:spcPts val="600"/>
              </a:spcAft>
              <a:buClr>
                <a:srgbClr val="00B0F0"/>
              </a:buClr>
              <a:buFont typeface="Wingdings" panose="05000000000000000000" pitchFamily="2" charset="2"/>
              <a:buChar char="§"/>
            </a:pPr>
            <a:endParaRPr lang="en-CA" sz="19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8998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0" y="517004"/>
            <a:ext cx="6586883" cy="708918"/>
          </a:xfrm>
        </p:spPr>
        <p:txBody>
          <a:bodyPr>
            <a:normAutofit/>
          </a:bodyPr>
          <a:lstStyle/>
          <a:p>
            <a:r>
              <a:rPr lang="en-CA" sz="2500" b="1">
                <a:solidFill>
                  <a:srgbClr val="00B0F0"/>
                </a:solidFill>
                <a:latin typeface="Arial"/>
                <a:cs typeface="Arial"/>
              </a:rPr>
              <a:t>Gathering Your Feedback</a:t>
            </a:r>
            <a:endParaRPr lang="en-US">
              <a:solidFill>
                <a:srgbClr val="00B0F0"/>
              </a:solidFill>
            </a:endParaRPr>
          </a:p>
        </p:txBody>
      </p:sp>
      <p:sp>
        <p:nvSpPr>
          <p:cNvPr id="5" name="Content Placeholder 4"/>
          <p:cNvSpPr>
            <a:spLocks noGrp="1"/>
          </p:cNvSpPr>
          <p:nvPr>
            <p:ph idx="1"/>
          </p:nvPr>
        </p:nvSpPr>
        <p:spPr>
          <a:xfrm>
            <a:off x="2559552" y="1391616"/>
            <a:ext cx="5994140" cy="3448916"/>
          </a:xfrm>
        </p:spPr>
        <p:txBody>
          <a:bodyPr>
            <a:normAutofit/>
          </a:bodyPr>
          <a:lstStyle/>
          <a:p>
            <a:pPr marL="0" indent="0">
              <a:lnSpc>
                <a:spcPct val="120000"/>
              </a:lnSpc>
              <a:spcBef>
                <a:spcPts val="600"/>
              </a:spcBef>
              <a:spcAft>
                <a:spcPts val="600"/>
              </a:spcAft>
              <a:buClr>
                <a:srgbClr val="00B0F0"/>
              </a:buClr>
              <a:buNone/>
            </a:pPr>
            <a:r>
              <a:rPr lang="en-CA" sz="2000" b="1" dirty="0">
                <a:solidFill>
                  <a:schemeClr val="bg1">
                    <a:lumMod val="50000"/>
                  </a:schemeClr>
                </a:solidFill>
                <a:latin typeface="Arial"/>
                <a:ea typeface="Arial" charset="0"/>
                <a:cs typeface="Arial"/>
              </a:rPr>
              <a:t>School Development Plan (SDP)</a:t>
            </a:r>
          </a:p>
          <a:p>
            <a:pPr marL="0" indent="0">
              <a:lnSpc>
                <a:spcPct val="120000"/>
              </a:lnSpc>
              <a:spcBef>
                <a:spcPts val="600"/>
              </a:spcBef>
              <a:spcAft>
                <a:spcPts val="600"/>
              </a:spcAft>
              <a:buNone/>
            </a:pPr>
            <a:r>
              <a:rPr lang="en-CA" sz="2000" dirty="0">
                <a:solidFill>
                  <a:schemeClr val="tx1">
                    <a:lumMod val="50000"/>
                    <a:lumOff val="50000"/>
                  </a:schemeClr>
                </a:solidFill>
                <a:latin typeface="Arial"/>
                <a:ea typeface="+mn-lt"/>
                <a:cs typeface="+mn-lt"/>
              </a:rPr>
              <a:t>The SDP is developed with all students in mind.</a:t>
            </a:r>
            <a:r>
              <a:rPr lang="en-CA" sz="2000" dirty="0">
                <a:solidFill>
                  <a:schemeClr val="tx1">
                    <a:lumMod val="50000"/>
                    <a:lumOff val="50000"/>
                  </a:schemeClr>
                </a:solidFill>
                <a:latin typeface="Arial"/>
                <a:ea typeface="+mn-lt"/>
                <a:cs typeface="Calibri"/>
              </a:rPr>
              <a:t> D</a:t>
            </a:r>
            <a:r>
              <a:rPr lang="en-CA" sz="2000" dirty="0">
                <a:solidFill>
                  <a:schemeClr val="tx1">
                    <a:lumMod val="50000"/>
                    <a:lumOff val="50000"/>
                  </a:schemeClr>
                </a:solidFill>
                <a:latin typeface="Arial"/>
                <a:ea typeface="+mn-lt"/>
                <a:cs typeface="Arial"/>
              </a:rPr>
              <a:t>o</a:t>
            </a:r>
            <a:r>
              <a:rPr lang="en-CA" sz="2000" dirty="0">
                <a:solidFill>
                  <a:schemeClr val="tx1">
                    <a:lumMod val="50000"/>
                    <a:lumOff val="50000"/>
                  </a:schemeClr>
                </a:solidFill>
                <a:latin typeface="Arial"/>
                <a:ea typeface="Arial" charset="0"/>
                <a:cs typeface="Arial"/>
              </a:rPr>
              <a:t> you agree that:</a:t>
            </a:r>
            <a:r>
              <a:rPr lang="en-CA" sz="2000" b="1" dirty="0">
                <a:solidFill>
                  <a:schemeClr val="tx1">
                    <a:lumMod val="50000"/>
                    <a:lumOff val="50000"/>
                  </a:schemeClr>
                </a:solidFill>
                <a:latin typeface="Arial"/>
                <a:ea typeface="Arial" charset="0"/>
                <a:cs typeface="Arial"/>
              </a:rPr>
              <a:t> </a:t>
            </a:r>
            <a:r>
              <a:rPr lang="en-CA" sz="2000" dirty="0">
                <a:solidFill>
                  <a:schemeClr val="tx1">
                    <a:lumMod val="50000"/>
                    <a:lumOff val="50000"/>
                  </a:schemeClr>
                </a:solidFill>
                <a:latin typeface="Arial"/>
                <a:ea typeface="Arial" charset="0"/>
                <a:cs typeface="Arial"/>
              </a:rPr>
              <a:t> </a:t>
            </a:r>
            <a:endParaRPr lang="en-CA" dirty="0">
              <a:solidFill>
                <a:schemeClr val="tx1">
                  <a:lumMod val="50000"/>
                  <a:lumOff val="50000"/>
                </a:schemeClr>
              </a:solidFill>
              <a:latin typeface="Arial"/>
              <a:cs typeface="Arial"/>
            </a:endParaRPr>
          </a:p>
          <a:p>
            <a:pPr fontAlgn="base"/>
            <a:r>
              <a:rPr lang="en-CA" sz="2000" dirty="0">
                <a:solidFill>
                  <a:schemeClr val="tx1">
                    <a:lumMod val="50000"/>
                    <a:lumOff val="50000"/>
                  </a:schemeClr>
                </a:solidFill>
                <a:latin typeface="Arial"/>
                <a:ea typeface="Arial" charset="0"/>
                <a:cs typeface="Arial"/>
              </a:rPr>
              <a:t>Your child's learning can benefit from the goal(s), outcome(s), actions and resources in the SDP?</a:t>
            </a:r>
          </a:p>
          <a:p>
            <a:pPr fontAlgn="base"/>
            <a:r>
              <a:rPr lang="en-CA" sz="2000" dirty="0">
                <a:solidFill>
                  <a:schemeClr val="tx1">
                    <a:lumMod val="50000"/>
                    <a:lumOff val="50000"/>
                  </a:schemeClr>
                </a:solidFill>
                <a:latin typeface="Arial"/>
                <a:ea typeface="Arial" charset="0"/>
                <a:cs typeface="Arial"/>
              </a:rPr>
              <a:t>The learning of all students is reflected and prioritized in the goal(s), outcome(s), actions and resources in the SDP?</a:t>
            </a:r>
            <a:endParaRPr lang="en-CA" sz="2000" dirty="0">
              <a:solidFill>
                <a:schemeClr val="tx1">
                  <a:lumMod val="50000"/>
                  <a:lumOff val="50000"/>
                </a:schemeClr>
              </a:solidFill>
              <a:latin typeface="Arial"/>
              <a:cs typeface="Arial"/>
            </a:endParaRPr>
          </a:p>
          <a:p>
            <a:pPr>
              <a:lnSpc>
                <a:spcPct val="120000"/>
              </a:lnSpc>
              <a:spcBef>
                <a:spcPts val="600"/>
              </a:spcBef>
              <a:spcAft>
                <a:spcPts val="600"/>
              </a:spcAft>
              <a:buClr>
                <a:srgbClr val="00B0F0"/>
              </a:buClr>
              <a:buFont typeface="Wingdings" charset="2"/>
              <a:buChar char="§"/>
            </a:pPr>
            <a:endParaRPr lang="en-CA" sz="2200">
              <a:solidFill>
                <a:schemeClr val="tx1">
                  <a:lumMod val="50000"/>
                  <a:lumOff val="50000"/>
                </a:schemeClr>
              </a:solidFill>
              <a:latin typeface="Arial" panose="020B0604020202020204" pitchFamily="34" charset="0"/>
              <a:cs typeface="Arial" panose="020B0604020202020204" pitchFamily="34" charset="0"/>
            </a:endParaRPr>
          </a:p>
          <a:p>
            <a:pPr marL="175895" indent="0">
              <a:lnSpc>
                <a:spcPct val="120000"/>
              </a:lnSpc>
              <a:spcBef>
                <a:spcPts val="600"/>
              </a:spcBef>
              <a:spcAft>
                <a:spcPts val="600"/>
              </a:spcAft>
              <a:buClr>
                <a:srgbClr val="00B0F0"/>
              </a:buClr>
              <a:buNone/>
            </a:pPr>
            <a:endParaRPr lang="en-CA" sz="2900">
              <a:solidFill>
                <a:schemeClr val="bg1">
                  <a:lumMod val="50000"/>
                </a:schemeClr>
              </a:solidFill>
              <a:latin typeface="Arial" panose="020B0604020202020204" pitchFamily="34" charset="0"/>
              <a:cs typeface="Arial" panose="020B0604020202020204" pitchFamily="34" charset="0"/>
            </a:endParaRPr>
          </a:p>
          <a:p>
            <a:pPr marL="342900" indent="-342900">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24500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86884" cy="708918"/>
          </a:xfrm>
        </p:spPr>
        <p:txBody>
          <a:bodyPr>
            <a:normAutofit/>
          </a:bodyPr>
          <a:lstStyle/>
          <a:p>
            <a:r>
              <a:rPr lang="en-CA" sz="2500" b="1">
                <a:solidFill>
                  <a:srgbClr val="00B0F0"/>
                </a:solidFill>
                <a:latin typeface="Arial"/>
                <a:cs typeface="Arial"/>
              </a:rPr>
              <a:t>Gathering Your Feedback</a:t>
            </a:r>
            <a:endParaRPr lang="en-US">
              <a:solidFill>
                <a:srgbClr val="00B0F0"/>
              </a:solidFill>
              <a:latin typeface="Arial"/>
              <a:cs typeface="Arial"/>
            </a:endParaRPr>
          </a:p>
        </p:txBody>
      </p:sp>
      <p:sp>
        <p:nvSpPr>
          <p:cNvPr id="5" name="Content Placeholder 4"/>
          <p:cNvSpPr>
            <a:spLocks noGrp="1"/>
          </p:cNvSpPr>
          <p:nvPr>
            <p:ph idx="1"/>
          </p:nvPr>
        </p:nvSpPr>
        <p:spPr>
          <a:xfrm>
            <a:off x="2559551" y="1391615"/>
            <a:ext cx="5970991" cy="3481467"/>
          </a:xfrm>
        </p:spPr>
        <p:txBody>
          <a:bodyPr>
            <a:normAutofit/>
          </a:bodyPr>
          <a:lstStyle/>
          <a:p>
            <a:pPr marL="0" indent="0">
              <a:lnSpc>
                <a:spcPct val="120000"/>
              </a:lnSpc>
              <a:spcBef>
                <a:spcPts val="600"/>
              </a:spcBef>
              <a:spcAft>
                <a:spcPts val="600"/>
              </a:spcAft>
              <a:buClr>
                <a:srgbClr val="00B0F0"/>
              </a:buClr>
              <a:buNone/>
            </a:pPr>
            <a:r>
              <a:rPr lang="en-CA" sz="2000" b="1" dirty="0">
                <a:solidFill>
                  <a:schemeClr val="bg1">
                    <a:lumMod val="50000"/>
                  </a:schemeClr>
                </a:solidFill>
                <a:latin typeface="Arial"/>
                <a:cs typeface="Arial"/>
              </a:rPr>
              <a:t>Sch</a:t>
            </a:r>
            <a:r>
              <a:rPr lang="en-CA" sz="2000" b="1" dirty="0">
                <a:solidFill>
                  <a:schemeClr val="tx1">
                    <a:lumMod val="50000"/>
                    <a:lumOff val="50000"/>
                  </a:schemeClr>
                </a:solidFill>
                <a:latin typeface="Arial"/>
                <a:cs typeface="Arial"/>
              </a:rPr>
              <a:t>ool Budget &amp; Fees</a:t>
            </a:r>
          </a:p>
          <a:p>
            <a:pPr marL="0" indent="0">
              <a:lnSpc>
                <a:spcPct val="120000"/>
              </a:lnSpc>
              <a:spcBef>
                <a:spcPts val="600"/>
              </a:spcBef>
              <a:spcAft>
                <a:spcPts val="600"/>
              </a:spcAft>
              <a:buClr>
                <a:srgbClr val="00B0F0"/>
              </a:buClr>
              <a:buNone/>
            </a:pPr>
            <a:r>
              <a:rPr lang="en-CA" sz="2000" dirty="0">
                <a:solidFill>
                  <a:schemeClr val="tx1">
                    <a:lumMod val="50000"/>
                    <a:lumOff val="50000"/>
                  </a:schemeClr>
                </a:solidFill>
                <a:latin typeface="Arial"/>
                <a:ea typeface="Arial" charset="0"/>
                <a:cs typeface="Arial"/>
              </a:rPr>
              <a:t>Schools must operate within their budget and too many fees can be unmanageable for families. </a:t>
            </a:r>
            <a:endParaRPr lang="en-CA" sz="2000" dirty="0" smtClean="0">
              <a:solidFill>
                <a:schemeClr val="tx1">
                  <a:lumMod val="50000"/>
                  <a:lumOff val="50000"/>
                </a:schemeClr>
              </a:solidFill>
              <a:latin typeface="Arial"/>
              <a:ea typeface="Arial" charset="0"/>
              <a:cs typeface="Arial"/>
            </a:endParaRPr>
          </a:p>
          <a:p>
            <a:pPr marL="0" indent="0">
              <a:lnSpc>
                <a:spcPct val="120000"/>
              </a:lnSpc>
              <a:spcBef>
                <a:spcPts val="600"/>
              </a:spcBef>
              <a:spcAft>
                <a:spcPts val="600"/>
              </a:spcAft>
              <a:buClr>
                <a:srgbClr val="00B0F0"/>
              </a:buClr>
              <a:buNone/>
            </a:pPr>
            <a:r>
              <a:rPr lang="en-CA" sz="2000" dirty="0" smtClean="0">
                <a:solidFill>
                  <a:schemeClr val="tx1">
                    <a:lumMod val="50000"/>
                    <a:lumOff val="50000"/>
                  </a:schemeClr>
                </a:solidFill>
                <a:latin typeface="Arial"/>
                <a:ea typeface="Arial" charset="0"/>
                <a:cs typeface="Arial"/>
              </a:rPr>
              <a:t>Knowing </a:t>
            </a:r>
            <a:r>
              <a:rPr lang="en-CA" sz="2000" dirty="0">
                <a:solidFill>
                  <a:schemeClr val="tx1">
                    <a:lumMod val="50000"/>
                    <a:lumOff val="50000"/>
                  </a:schemeClr>
                </a:solidFill>
                <a:latin typeface="Arial"/>
                <a:ea typeface="Arial" charset="0"/>
                <a:cs typeface="Arial"/>
              </a:rPr>
              <a:t>that, what activities and services are most important to you? </a:t>
            </a:r>
            <a:endParaRPr lang="en-CA" sz="2000" dirty="0" smtClean="0">
              <a:solidFill>
                <a:schemeClr val="tx1">
                  <a:lumMod val="50000"/>
                  <a:lumOff val="50000"/>
                </a:schemeClr>
              </a:solidFill>
              <a:latin typeface="Arial"/>
              <a:ea typeface="Arial" charset="0"/>
              <a:cs typeface="Arial"/>
            </a:endParaRPr>
          </a:p>
          <a:p>
            <a:pPr marL="0" indent="0">
              <a:lnSpc>
                <a:spcPct val="120000"/>
              </a:lnSpc>
              <a:spcBef>
                <a:spcPts val="600"/>
              </a:spcBef>
              <a:spcAft>
                <a:spcPts val="600"/>
              </a:spcAft>
              <a:buClr>
                <a:srgbClr val="00B0F0"/>
              </a:buClr>
              <a:buNone/>
            </a:pPr>
            <a:r>
              <a:rPr lang="en-CA" sz="2000" dirty="0" smtClean="0">
                <a:solidFill>
                  <a:schemeClr val="tx1">
                    <a:lumMod val="50000"/>
                    <a:lumOff val="50000"/>
                  </a:schemeClr>
                </a:solidFill>
                <a:latin typeface="Arial"/>
                <a:ea typeface="Arial" charset="0"/>
                <a:cs typeface="Arial"/>
              </a:rPr>
              <a:t>Are the </a:t>
            </a:r>
            <a:r>
              <a:rPr lang="en-CA" sz="2000" dirty="0">
                <a:solidFill>
                  <a:schemeClr val="tx1">
                    <a:lumMod val="50000"/>
                    <a:lumOff val="50000"/>
                  </a:schemeClr>
                </a:solidFill>
                <a:latin typeface="Arial"/>
                <a:ea typeface="Arial" charset="0"/>
                <a:cs typeface="Arial"/>
              </a:rPr>
              <a:t>school fees you pay </a:t>
            </a:r>
            <a:r>
              <a:rPr lang="en-CA" sz="2000" dirty="0" smtClean="0">
                <a:solidFill>
                  <a:schemeClr val="tx1">
                    <a:lumMod val="50000"/>
                    <a:lumOff val="50000"/>
                  </a:schemeClr>
                </a:solidFill>
                <a:latin typeface="Arial"/>
                <a:ea typeface="Arial" charset="0"/>
                <a:cs typeface="Arial"/>
              </a:rPr>
              <a:t>reasonable </a:t>
            </a:r>
            <a:r>
              <a:rPr lang="en-CA" sz="2000" dirty="0">
                <a:solidFill>
                  <a:schemeClr val="tx1">
                    <a:lumMod val="50000"/>
                    <a:lumOff val="50000"/>
                  </a:schemeClr>
                </a:solidFill>
                <a:latin typeface="Arial"/>
                <a:ea typeface="Arial" charset="0"/>
                <a:cs typeface="Arial"/>
              </a:rPr>
              <a:t>considering the benefit they provide your child?</a:t>
            </a:r>
            <a:endParaRPr lang="en-CA" sz="2000" dirty="0">
              <a:solidFill>
                <a:schemeClr val="tx1">
                  <a:lumMod val="50000"/>
                  <a:lumOff val="50000"/>
                </a:schemeClr>
              </a:solidFill>
              <a:latin typeface="Arial"/>
              <a:ea typeface="Arial" charset="0"/>
              <a:cs typeface="Arial" charset="0"/>
            </a:endParaRPr>
          </a:p>
          <a:p>
            <a:pPr marL="175895" indent="0">
              <a:lnSpc>
                <a:spcPct val="120000"/>
              </a:lnSpc>
              <a:spcBef>
                <a:spcPts val="600"/>
              </a:spcBef>
              <a:spcAft>
                <a:spcPts val="600"/>
              </a:spcAft>
              <a:buClr>
                <a:srgbClr val="00B0F0"/>
              </a:buClr>
              <a:buNone/>
            </a:pPr>
            <a:endParaRPr lang="en-CA" sz="2900" dirty="0">
              <a:solidFill>
                <a:schemeClr val="bg1">
                  <a:lumMod val="50000"/>
                </a:schemeClr>
              </a:solidFill>
              <a:latin typeface="Arial" panose="020B0604020202020204" pitchFamily="34" charset="0"/>
              <a:cs typeface="Arial" panose="020B0604020202020204" pitchFamily="34" charset="0"/>
            </a:endParaRPr>
          </a:p>
          <a:p>
            <a:pPr marL="342900" indent="-342900">
              <a:spcAft>
                <a:spcPts val="600"/>
              </a:spcAft>
              <a:buClr>
                <a:srgbClr val="00B0F0"/>
              </a:buClr>
              <a:buFont typeface="Wingdings" panose="05000000000000000000" pitchFamily="2" charset="2"/>
              <a:buChar char="§"/>
            </a:pPr>
            <a:endParaRPr lang="en-CA" sz="19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87446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86884" cy="708918"/>
          </a:xfrm>
        </p:spPr>
        <p:txBody>
          <a:bodyPr>
            <a:normAutofit/>
          </a:bodyPr>
          <a:lstStyle/>
          <a:p>
            <a:r>
              <a:rPr lang="en-CA" sz="2500" b="1">
                <a:solidFill>
                  <a:srgbClr val="00B0F0"/>
                </a:solidFill>
                <a:latin typeface="Arial"/>
                <a:cs typeface="Arial"/>
              </a:rPr>
              <a:t>Gathering Your Feedback</a:t>
            </a:r>
            <a:endParaRPr lang="en-US">
              <a:solidFill>
                <a:srgbClr val="00B0F0"/>
              </a:solidFill>
              <a:latin typeface="Arial"/>
              <a:cs typeface="Arial"/>
            </a:endParaRPr>
          </a:p>
        </p:txBody>
      </p:sp>
      <p:sp>
        <p:nvSpPr>
          <p:cNvPr id="5" name="Content Placeholder 4"/>
          <p:cNvSpPr>
            <a:spLocks noGrp="1"/>
          </p:cNvSpPr>
          <p:nvPr>
            <p:ph idx="1"/>
          </p:nvPr>
        </p:nvSpPr>
        <p:spPr>
          <a:xfrm>
            <a:off x="2559551" y="1391615"/>
            <a:ext cx="5970991" cy="3481467"/>
          </a:xfrm>
        </p:spPr>
        <p:txBody>
          <a:bodyPr>
            <a:normAutofit/>
          </a:bodyPr>
          <a:lstStyle/>
          <a:p>
            <a:pPr marL="0" indent="0">
              <a:lnSpc>
                <a:spcPct val="120000"/>
              </a:lnSpc>
              <a:spcBef>
                <a:spcPts val="600"/>
              </a:spcBef>
              <a:spcAft>
                <a:spcPts val="600"/>
              </a:spcAft>
              <a:buClr>
                <a:srgbClr val="00B0F0"/>
              </a:buClr>
              <a:buNone/>
            </a:pPr>
            <a:r>
              <a:rPr lang="en-CA" sz="2000" b="1" dirty="0">
                <a:solidFill>
                  <a:schemeClr val="bg1">
                    <a:lumMod val="50000"/>
                  </a:schemeClr>
                </a:solidFill>
                <a:latin typeface="Arial"/>
                <a:ea typeface="Arial" charset="0"/>
                <a:cs typeface="Arial"/>
              </a:rPr>
              <a:t>Sch</a:t>
            </a:r>
            <a:r>
              <a:rPr lang="en-CA" sz="2000" b="1" dirty="0">
                <a:solidFill>
                  <a:schemeClr val="tx1">
                    <a:lumMod val="50000"/>
                    <a:lumOff val="50000"/>
                  </a:schemeClr>
                </a:solidFill>
                <a:latin typeface="Arial"/>
                <a:ea typeface="Arial" charset="0"/>
                <a:cs typeface="Arial"/>
              </a:rPr>
              <a:t>ool Budget &amp; Fees</a:t>
            </a:r>
          </a:p>
          <a:p>
            <a:pPr marL="0" indent="0">
              <a:lnSpc>
                <a:spcPct val="120000"/>
              </a:lnSpc>
              <a:spcBef>
                <a:spcPts val="600"/>
              </a:spcBef>
              <a:spcAft>
                <a:spcPts val="600"/>
              </a:spcAft>
              <a:buClr>
                <a:srgbClr val="00B0F0"/>
              </a:buClr>
              <a:buNone/>
            </a:pPr>
            <a:r>
              <a:rPr lang="en-CA" sz="2000" dirty="0">
                <a:solidFill>
                  <a:schemeClr val="tx1">
                    <a:lumMod val="50000"/>
                    <a:lumOff val="50000"/>
                  </a:schemeClr>
                </a:solidFill>
                <a:latin typeface="Arial"/>
                <a:ea typeface="Arial" charset="0"/>
                <a:cs typeface="Arial"/>
              </a:rPr>
              <a:t>Do you agree that: </a:t>
            </a:r>
          </a:p>
          <a:p>
            <a:pPr fontAlgn="base">
              <a:buClr>
                <a:srgbClr val="00B0F0"/>
              </a:buClr>
              <a:buFont typeface="Wingdings" charset="2"/>
              <a:buChar char="§"/>
            </a:pPr>
            <a:r>
              <a:rPr lang="en-CA" sz="2000" dirty="0">
                <a:solidFill>
                  <a:schemeClr val="tx1">
                    <a:lumMod val="50000"/>
                    <a:lumOff val="50000"/>
                  </a:schemeClr>
                </a:solidFill>
                <a:latin typeface="Arial"/>
                <a:ea typeface="Arial" charset="0"/>
                <a:cs typeface="Arial"/>
              </a:rPr>
              <a:t>The activities our school provides (e.g., field trips, guest speakers, experts in schools, sporting activities, outdoor education, etc.) are important for your child's learning?</a:t>
            </a:r>
          </a:p>
          <a:p>
            <a:pPr fontAlgn="base">
              <a:buClr>
                <a:srgbClr val="00B0F0"/>
              </a:buClr>
              <a:buFont typeface="Wingdings" charset="2"/>
              <a:buChar char="§"/>
            </a:pPr>
            <a:r>
              <a:rPr lang="en-CA" sz="2000" dirty="0">
                <a:solidFill>
                  <a:schemeClr val="tx1">
                    <a:lumMod val="50000"/>
                    <a:lumOff val="50000"/>
                  </a:schemeClr>
                </a:solidFill>
                <a:latin typeface="Arial"/>
                <a:ea typeface="Arial" charset="0"/>
                <a:cs typeface="Arial"/>
              </a:rPr>
              <a:t>The school fees you pay are reasonable considering the benefit they provide your child?</a:t>
            </a:r>
            <a:r>
              <a:rPr lang="en-CA" sz="2000" dirty="0"/>
              <a:t> </a:t>
            </a:r>
            <a:endParaRPr lang="en-CA" sz="2000" dirty="0">
              <a:cs typeface="Calibri"/>
            </a:endParaRPr>
          </a:p>
          <a:p>
            <a:pPr>
              <a:lnSpc>
                <a:spcPct val="120000"/>
              </a:lnSpc>
              <a:spcBef>
                <a:spcPts val="600"/>
              </a:spcBef>
              <a:spcAft>
                <a:spcPts val="600"/>
              </a:spcAft>
              <a:buClr>
                <a:srgbClr val="00B0F0"/>
              </a:buClr>
              <a:buFont typeface="Wingdings" charset="2"/>
              <a:buChar char="§"/>
            </a:pPr>
            <a:endParaRPr lang="en-CA" sz="2900" dirty="0">
              <a:solidFill>
                <a:schemeClr val="bg1">
                  <a:lumMod val="50000"/>
                </a:schemeClr>
              </a:solidFill>
              <a:latin typeface="Arial" panose="020B0604020202020204" pitchFamily="34" charset="0"/>
              <a:cs typeface="Arial" panose="020B0604020202020204" pitchFamily="34" charset="0"/>
            </a:endParaRPr>
          </a:p>
          <a:p>
            <a:pPr marL="342900" indent="-342900">
              <a:spcAft>
                <a:spcPts val="600"/>
              </a:spcAft>
              <a:buClr>
                <a:srgbClr val="00B0F0"/>
              </a:buClr>
              <a:buFont typeface="Wingdings" panose="05000000000000000000" pitchFamily="2" charset="2"/>
              <a:buChar char="§"/>
            </a:pPr>
            <a:endParaRPr lang="en-CA" sz="19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42098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76586" cy="708918"/>
          </a:xfrm>
        </p:spPr>
        <p:txBody>
          <a:bodyPr>
            <a:normAutofit/>
          </a:bodyPr>
          <a:lstStyle/>
          <a:p>
            <a:r>
              <a:rPr lang="en-CA" sz="2500" b="1">
                <a:solidFill>
                  <a:srgbClr val="00B0F0"/>
                </a:solidFill>
                <a:latin typeface="Arial"/>
                <a:cs typeface="Arial"/>
              </a:rPr>
              <a:t>Gathering Your Feedback</a:t>
            </a:r>
          </a:p>
        </p:txBody>
      </p:sp>
      <p:sp>
        <p:nvSpPr>
          <p:cNvPr id="5" name="Content Placeholder 4"/>
          <p:cNvSpPr txBox="1">
            <a:spLocks/>
          </p:cNvSpPr>
          <p:nvPr/>
        </p:nvSpPr>
        <p:spPr>
          <a:xfrm>
            <a:off x="2559551" y="1268953"/>
            <a:ext cx="5970991" cy="341480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6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3845" lvl="1" indent="-283845">
              <a:lnSpc>
                <a:spcPct val="120000"/>
              </a:lnSpc>
              <a:spcBef>
                <a:spcPts val="600"/>
              </a:spcBef>
              <a:spcAft>
                <a:spcPts val="600"/>
              </a:spcAft>
              <a:buClr>
                <a:srgbClr val="00B0F0"/>
              </a:buClr>
              <a:buFont typeface="Wingdings" panose="05000000000000000000" pitchFamily="2" charset="2"/>
              <a:buChar char="§"/>
            </a:pPr>
            <a:r>
              <a:rPr lang="en-CA" dirty="0" smtClean="0">
                <a:solidFill>
                  <a:schemeClr val="bg2">
                    <a:lumMod val="50000"/>
                  </a:schemeClr>
                </a:solidFill>
                <a:latin typeface="Arial" panose="020B0604020202020204" pitchFamily="34" charset="0"/>
                <a:cs typeface="Arial" panose="020B0604020202020204" pitchFamily="34" charset="0"/>
              </a:rPr>
              <a:t>Online survey</a:t>
            </a:r>
          </a:p>
          <a:p>
            <a:pPr marL="741045" lvl="2" indent="-283845">
              <a:lnSpc>
                <a:spcPct val="120000"/>
              </a:lnSpc>
              <a:spcBef>
                <a:spcPts val="600"/>
              </a:spcBef>
              <a:spcAft>
                <a:spcPts val="600"/>
              </a:spcAft>
              <a:buClr>
                <a:srgbClr val="00B0F0"/>
              </a:buClr>
              <a:buFont typeface="Wingdings" panose="05000000000000000000" pitchFamily="2" charset="2"/>
              <a:buChar char="§"/>
            </a:pPr>
            <a:r>
              <a:rPr lang="en-CA" sz="2000" dirty="0" smtClean="0">
                <a:solidFill>
                  <a:schemeClr val="bg2">
                    <a:lumMod val="50000"/>
                  </a:schemeClr>
                </a:solidFill>
                <a:latin typeface="Arial" panose="020B0604020202020204" pitchFamily="34" charset="0"/>
                <a:cs typeface="Arial" panose="020B0604020202020204" pitchFamily="34" charset="0"/>
              </a:rPr>
              <a:t>3 March</a:t>
            </a:r>
            <a:endParaRPr lang="en-CA" sz="2000" dirty="0">
              <a:solidFill>
                <a:schemeClr val="bg2">
                  <a:lumMod val="50000"/>
                </a:schemeClr>
              </a:solidFill>
              <a:latin typeface="Arial" panose="020B0604020202020204" pitchFamily="34" charset="0"/>
              <a:cs typeface="Arial" panose="020B0604020202020204" pitchFamily="34" charset="0"/>
            </a:endParaRPr>
          </a:p>
          <a:p>
            <a:pPr marL="741045" lvl="2" indent="-283845">
              <a:lnSpc>
                <a:spcPct val="120000"/>
              </a:lnSpc>
              <a:spcBef>
                <a:spcPts val="600"/>
              </a:spcBef>
              <a:spcAft>
                <a:spcPts val="600"/>
              </a:spcAft>
              <a:buClr>
                <a:srgbClr val="00B0F0"/>
              </a:buClr>
              <a:buFont typeface="Wingdings" panose="05000000000000000000" pitchFamily="2" charset="2"/>
              <a:buChar char="§"/>
            </a:pPr>
            <a:r>
              <a:rPr lang="en-CA" sz="2000" dirty="0" smtClean="0">
                <a:solidFill>
                  <a:schemeClr val="bg2">
                    <a:lumMod val="50000"/>
                  </a:schemeClr>
                </a:solidFill>
                <a:latin typeface="Arial"/>
                <a:cs typeface="Arial"/>
              </a:rPr>
              <a:t>Link to be sent out by School Messenger</a:t>
            </a:r>
            <a:endParaRPr lang="en-CA" sz="2000" dirty="0">
              <a:solidFill>
                <a:schemeClr val="bg2">
                  <a:lumMod val="50000"/>
                </a:schemeClr>
              </a:solidFill>
              <a:latin typeface="Arial"/>
              <a:cs typeface="Arial"/>
            </a:endParaRPr>
          </a:p>
          <a:p>
            <a:pPr marL="283845" indent="-283845">
              <a:lnSpc>
                <a:spcPct val="120000"/>
              </a:lnSpc>
              <a:spcBef>
                <a:spcPts val="600"/>
              </a:spcBef>
              <a:spcAft>
                <a:spcPts val="600"/>
              </a:spcAft>
              <a:buClr>
                <a:srgbClr val="00B0F0"/>
              </a:buClr>
              <a:buFont typeface="Wingdings" panose="05000000000000000000" pitchFamily="2" charset="2"/>
              <a:buChar char="§"/>
            </a:pPr>
            <a:r>
              <a:rPr lang="en-CA" sz="2000" dirty="0">
                <a:solidFill>
                  <a:schemeClr val="tx1">
                    <a:lumMod val="50000"/>
                    <a:lumOff val="50000"/>
                  </a:schemeClr>
                </a:solidFill>
                <a:latin typeface="Arial"/>
                <a:cs typeface="Arial"/>
              </a:rPr>
              <a:t>Survey</a:t>
            </a:r>
            <a:r>
              <a:rPr lang="en-CA" sz="2000" dirty="0">
                <a:solidFill>
                  <a:srgbClr val="FF0000"/>
                </a:solidFill>
                <a:latin typeface="Arial"/>
                <a:cs typeface="Arial"/>
              </a:rPr>
              <a:t> </a:t>
            </a:r>
            <a:r>
              <a:rPr lang="en-CA" sz="2000" dirty="0">
                <a:solidFill>
                  <a:schemeClr val="bg1">
                    <a:lumMod val="50000"/>
                  </a:schemeClr>
                </a:solidFill>
                <a:latin typeface="Arial"/>
                <a:cs typeface="Arial"/>
              </a:rPr>
              <a:t>will remain open </a:t>
            </a:r>
            <a:r>
              <a:rPr lang="en-CA" sz="2000" dirty="0" smtClean="0">
                <a:solidFill>
                  <a:schemeClr val="bg1">
                    <a:lumMod val="50000"/>
                  </a:schemeClr>
                </a:solidFill>
                <a:latin typeface="Arial"/>
                <a:cs typeface="Arial"/>
              </a:rPr>
              <a:t>until March 18</a:t>
            </a:r>
            <a:endParaRPr lang="en-CA" sz="2000" dirty="0">
              <a:solidFill>
                <a:srgbClr val="FF0000"/>
              </a:solidFill>
              <a:latin typeface="Arial"/>
              <a:cs typeface="Arial"/>
            </a:endParaRPr>
          </a:p>
          <a:p>
            <a:pPr marL="283845" indent="-283845">
              <a:lnSpc>
                <a:spcPct val="120000"/>
              </a:lnSpc>
              <a:spcBef>
                <a:spcPts val="600"/>
              </a:spcBef>
              <a:spcAft>
                <a:spcPts val="600"/>
              </a:spcAft>
              <a:buClr>
                <a:srgbClr val="00B0F0"/>
              </a:buClr>
              <a:buFont typeface="Wingdings" panose="05000000000000000000" pitchFamily="2" charset="2"/>
              <a:buChar char="§"/>
            </a:pPr>
            <a:endParaRPr lang="en-CA" sz="2900" dirty="0">
              <a:solidFill>
                <a:schemeClr val="bg1">
                  <a:lumMod val="50000"/>
                </a:schemeClr>
              </a:solidFill>
              <a:latin typeface="Arial" panose="020B0604020202020204" pitchFamily="34" charset="0"/>
              <a:cs typeface="Arial" panose="020B0604020202020204" pitchFamily="34" charset="0"/>
            </a:endParaRPr>
          </a:p>
          <a:p>
            <a:pPr marL="175895" indent="0">
              <a:lnSpc>
                <a:spcPct val="120000"/>
              </a:lnSpc>
              <a:spcBef>
                <a:spcPts val="600"/>
              </a:spcBef>
              <a:spcAft>
                <a:spcPts val="600"/>
              </a:spcAft>
              <a:buClr>
                <a:srgbClr val="00B0F0"/>
              </a:buClr>
              <a:buFont typeface="Arial"/>
              <a:buNone/>
            </a:pPr>
            <a:endParaRPr lang="en-CA" sz="2900" dirty="0">
              <a:solidFill>
                <a:schemeClr val="bg1">
                  <a:lumMod val="50000"/>
                </a:schemeClr>
              </a:solidFill>
              <a:latin typeface="Arial" panose="020B0604020202020204" pitchFamily="34" charset="0"/>
              <a:cs typeface="Arial" panose="020B0604020202020204" pitchFamily="34" charset="0"/>
            </a:endParaRPr>
          </a:p>
          <a:p>
            <a:pPr marL="342900" indent="-342900">
              <a:spcAft>
                <a:spcPts val="600"/>
              </a:spcAft>
              <a:buClr>
                <a:srgbClr val="00B0F0"/>
              </a:buClr>
              <a:buFont typeface="Wingdings" panose="05000000000000000000" pitchFamily="2" charset="2"/>
              <a:buChar char="§"/>
            </a:pPr>
            <a:endParaRPr lang="en-CA" sz="19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10112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70480" y="403132"/>
            <a:ext cx="6575892" cy="708918"/>
          </a:xfrm>
        </p:spPr>
        <p:txBody>
          <a:bodyPr>
            <a:normAutofit/>
          </a:bodyPr>
          <a:lstStyle/>
          <a:p>
            <a:pPr defTabSz="457200">
              <a:lnSpc>
                <a:spcPct val="100000"/>
              </a:lnSpc>
              <a:spcBef>
                <a:spcPts val="0"/>
              </a:spcBef>
            </a:pPr>
            <a:r>
              <a:rPr lang="en-CA" sz="2500" b="1">
                <a:solidFill>
                  <a:srgbClr val="00B0F0"/>
                </a:solidFill>
                <a:latin typeface="Arial"/>
                <a:cs typeface="Arial"/>
              </a:rPr>
              <a:t>Next Steps</a:t>
            </a:r>
            <a:endParaRPr lang="en-US" sz="2500">
              <a:solidFill>
                <a:srgbClr val="00B0F0"/>
              </a:solidFill>
              <a:latin typeface="Arial"/>
              <a:cs typeface="Arial"/>
            </a:endParaRPr>
          </a:p>
        </p:txBody>
      </p:sp>
      <p:sp>
        <p:nvSpPr>
          <p:cNvPr id="5" name="Content Placeholder 4"/>
          <p:cNvSpPr>
            <a:spLocks noGrp="1"/>
          </p:cNvSpPr>
          <p:nvPr>
            <p:ph idx="1"/>
          </p:nvPr>
        </p:nvSpPr>
        <p:spPr>
          <a:xfrm>
            <a:off x="2570480" y="987067"/>
            <a:ext cx="5971636" cy="4406356"/>
          </a:xfrm>
        </p:spPr>
        <p:txBody>
          <a:bodyPr>
            <a:normAutofit fontScale="47500" lnSpcReduction="20000"/>
          </a:bodyPr>
          <a:lstStyle/>
          <a:p>
            <a:pPr marL="283845" indent="-283845">
              <a:lnSpc>
                <a:spcPct val="120000"/>
              </a:lnSpc>
              <a:spcBef>
                <a:spcPts val="600"/>
              </a:spcBef>
              <a:spcAft>
                <a:spcPts val="600"/>
              </a:spcAft>
              <a:buClr>
                <a:srgbClr val="00B0F0"/>
              </a:buClr>
              <a:buFont typeface="Wingdings" panose="05000000000000000000" pitchFamily="2" charset="2"/>
              <a:buChar char="§"/>
            </a:pPr>
            <a:r>
              <a:rPr lang="en-CA" sz="4200" dirty="0">
                <a:solidFill>
                  <a:schemeClr val="bg1">
                    <a:lumMod val="50000"/>
                  </a:schemeClr>
                </a:solidFill>
                <a:latin typeface="Arial"/>
                <a:cs typeface="Arial"/>
              </a:rPr>
              <a:t>We will update our school website with:</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300" dirty="0">
                <a:solidFill>
                  <a:schemeClr val="bg1">
                    <a:lumMod val="50000"/>
                  </a:schemeClr>
                </a:solidFill>
                <a:latin typeface="Arial"/>
                <a:cs typeface="Arial"/>
              </a:rPr>
              <a:t>A summary of feedback gathered at tonight’s session </a:t>
            </a:r>
            <a:endParaRPr lang="en-CA" sz="3300" dirty="0" smtClean="0">
              <a:solidFill>
                <a:schemeClr val="bg1">
                  <a:lumMod val="50000"/>
                </a:schemeClr>
              </a:solidFill>
              <a:latin typeface="Arial"/>
              <a:cs typeface="Arial"/>
            </a:endParaRP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300" dirty="0" smtClean="0">
                <a:solidFill>
                  <a:schemeClr val="bg1">
                    <a:lumMod val="50000"/>
                  </a:schemeClr>
                </a:solidFill>
                <a:latin typeface="Arial"/>
                <a:cs typeface="Arial"/>
              </a:rPr>
              <a:t>A </a:t>
            </a:r>
            <a:r>
              <a:rPr lang="en-CA" sz="3300" dirty="0">
                <a:solidFill>
                  <a:schemeClr val="bg1">
                    <a:lumMod val="50000"/>
                  </a:schemeClr>
                </a:solidFill>
                <a:latin typeface="Arial"/>
                <a:cs typeface="Arial"/>
              </a:rPr>
              <a:t>meeting evaluation summary </a:t>
            </a:r>
            <a:endParaRPr lang="en-CA" sz="3300" dirty="0" smtClean="0">
              <a:solidFill>
                <a:schemeClr val="bg1">
                  <a:lumMod val="50000"/>
                </a:schemeClr>
              </a:solidFill>
              <a:latin typeface="Arial"/>
              <a:cs typeface="Arial"/>
            </a:endParaRP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300" dirty="0" smtClean="0">
                <a:solidFill>
                  <a:schemeClr val="bg1">
                    <a:lumMod val="50000"/>
                  </a:schemeClr>
                </a:solidFill>
                <a:latin typeface="Arial"/>
                <a:cs typeface="Arial"/>
              </a:rPr>
              <a:t>Feedback </a:t>
            </a:r>
            <a:r>
              <a:rPr lang="en-CA" sz="3300" dirty="0">
                <a:solidFill>
                  <a:schemeClr val="bg1">
                    <a:lumMod val="50000"/>
                  </a:schemeClr>
                </a:solidFill>
                <a:latin typeface="Arial"/>
                <a:cs typeface="Arial"/>
              </a:rPr>
              <a:t>from the survey </a:t>
            </a:r>
            <a:endParaRPr lang="en-CA" sz="3300" dirty="0" smtClean="0">
              <a:solidFill>
                <a:schemeClr val="bg1">
                  <a:lumMod val="50000"/>
                </a:schemeClr>
              </a:solidFill>
              <a:latin typeface="Arial"/>
              <a:cs typeface="Arial"/>
            </a:endParaRP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4300" dirty="0" smtClean="0">
                <a:solidFill>
                  <a:schemeClr val="bg1">
                    <a:lumMod val="50000"/>
                  </a:schemeClr>
                </a:solidFill>
                <a:latin typeface="Arial"/>
                <a:cs typeface="Arial"/>
              </a:rPr>
              <a:t>Share </a:t>
            </a:r>
            <a:r>
              <a:rPr lang="en-CA" sz="4300" dirty="0">
                <a:solidFill>
                  <a:schemeClr val="bg1">
                    <a:lumMod val="50000"/>
                  </a:schemeClr>
                </a:solidFill>
                <a:latin typeface="Arial"/>
                <a:cs typeface="Arial"/>
              </a:rPr>
              <a:t>information about student results and the school development plan at our</a:t>
            </a:r>
            <a:r>
              <a:rPr lang="en-CA" sz="4300" dirty="0">
                <a:solidFill>
                  <a:srgbClr val="FF0000"/>
                </a:solidFill>
                <a:latin typeface="Arial"/>
                <a:cs typeface="Arial"/>
              </a:rPr>
              <a:t> </a:t>
            </a:r>
            <a:r>
              <a:rPr lang="en-CA" sz="4300" dirty="0" smtClean="0">
                <a:solidFill>
                  <a:schemeClr val="bg2">
                    <a:lumMod val="50000"/>
                  </a:schemeClr>
                </a:solidFill>
                <a:latin typeface="Arial"/>
                <a:cs typeface="Arial"/>
              </a:rPr>
              <a:t>November</a:t>
            </a:r>
            <a:r>
              <a:rPr lang="en-CA" sz="4300" dirty="0" smtClean="0">
                <a:solidFill>
                  <a:srgbClr val="FF0000"/>
                </a:solidFill>
                <a:latin typeface="Arial"/>
                <a:cs typeface="Arial"/>
              </a:rPr>
              <a:t> </a:t>
            </a:r>
            <a:r>
              <a:rPr lang="en-CA" sz="4300" dirty="0" smtClean="0">
                <a:solidFill>
                  <a:schemeClr val="bg1">
                    <a:lumMod val="50000"/>
                  </a:schemeClr>
                </a:solidFill>
                <a:latin typeface="Arial"/>
                <a:cs typeface="Arial"/>
              </a:rPr>
              <a:t>school </a:t>
            </a:r>
            <a:r>
              <a:rPr lang="en-CA" sz="4300" dirty="0">
                <a:solidFill>
                  <a:schemeClr val="bg1">
                    <a:lumMod val="50000"/>
                  </a:schemeClr>
                </a:solidFill>
                <a:latin typeface="Arial"/>
                <a:cs typeface="Arial"/>
              </a:rPr>
              <a:t>council meeting.</a:t>
            </a:r>
          </a:p>
          <a:p>
            <a:pPr marL="283845" lvl="2" indent="-283845">
              <a:lnSpc>
                <a:spcPct val="120000"/>
              </a:lnSpc>
              <a:spcBef>
                <a:spcPts val="600"/>
              </a:spcBef>
              <a:spcAft>
                <a:spcPts val="600"/>
              </a:spcAft>
              <a:buClr>
                <a:srgbClr val="00B0F0"/>
              </a:buClr>
              <a:buFont typeface="Wingdings" panose="05000000000000000000" pitchFamily="2" charset="2"/>
              <a:buChar char="§"/>
            </a:pPr>
            <a:r>
              <a:rPr lang="en-CA" sz="4300" dirty="0">
                <a:solidFill>
                  <a:schemeClr val="bg1">
                    <a:lumMod val="50000"/>
                  </a:schemeClr>
                </a:solidFill>
                <a:latin typeface="Arial"/>
                <a:cs typeface="Arial"/>
              </a:rPr>
              <a:t>Our updated school development plan will be posted on our school website by Nov. 30, 2025.</a:t>
            </a:r>
          </a:p>
          <a:p>
            <a:pPr marL="457200" lvl="2" indent="0">
              <a:lnSpc>
                <a:spcPct val="120000"/>
              </a:lnSpc>
              <a:spcBef>
                <a:spcPts val="600"/>
              </a:spcBef>
              <a:spcAft>
                <a:spcPts val="600"/>
              </a:spcAft>
              <a:buClr>
                <a:srgbClr val="767171"/>
              </a:buClr>
              <a:buNone/>
            </a:pPr>
            <a:endParaRPr lang="en-CA" sz="3300" dirty="0">
              <a:solidFill>
                <a:schemeClr val="bg1">
                  <a:lumMod val="50000"/>
                </a:schemeClr>
              </a:solidFill>
              <a:latin typeface="Arial"/>
              <a:cs typeface="Arial"/>
            </a:endParaRPr>
          </a:p>
        </p:txBody>
      </p:sp>
    </p:spTree>
    <p:extLst>
      <p:ext uri="{BB962C8B-B14F-4D97-AF65-F5344CB8AC3E}">
        <p14:creationId xmlns:p14="http://schemas.microsoft.com/office/powerpoint/2010/main" val="15192473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70480" y="403132"/>
            <a:ext cx="6575892" cy="708918"/>
          </a:xfrm>
        </p:spPr>
        <p:txBody>
          <a:bodyPr>
            <a:normAutofit/>
          </a:bodyPr>
          <a:lstStyle/>
          <a:p>
            <a:pPr defTabSz="457200">
              <a:lnSpc>
                <a:spcPct val="100000"/>
              </a:lnSpc>
              <a:spcBef>
                <a:spcPts val="0"/>
              </a:spcBef>
            </a:pPr>
            <a:r>
              <a:rPr lang="en-CA" sz="2500" b="1">
                <a:solidFill>
                  <a:srgbClr val="00B0F0"/>
                </a:solidFill>
                <a:latin typeface="Arial"/>
                <a:cs typeface="Arial"/>
              </a:rPr>
              <a:t>Wrap-Up</a:t>
            </a:r>
            <a:endParaRPr lang="en-US" sz="2500">
              <a:solidFill>
                <a:srgbClr val="00B0F0"/>
              </a:solidFill>
              <a:latin typeface="Arial"/>
              <a:cs typeface="Arial"/>
            </a:endParaRPr>
          </a:p>
        </p:txBody>
      </p:sp>
      <p:sp>
        <p:nvSpPr>
          <p:cNvPr id="5" name="Content Placeholder 4"/>
          <p:cNvSpPr>
            <a:spLocks noGrp="1"/>
          </p:cNvSpPr>
          <p:nvPr>
            <p:ph idx="1"/>
          </p:nvPr>
        </p:nvSpPr>
        <p:spPr>
          <a:xfrm>
            <a:off x="2570481" y="1284789"/>
            <a:ext cx="5971636" cy="4108633"/>
          </a:xfrm>
        </p:spPr>
        <p:txBody>
          <a:bodyPr>
            <a:normAutofit/>
          </a:bodyPr>
          <a:lstStyle/>
          <a:p>
            <a:pPr marL="283845" indent="-283845">
              <a:lnSpc>
                <a:spcPct val="120000"/>
              </a:lnSpc>
              <a:spcBef>
                <a:spcPts val="600"/>
              </a:spcBef>
              <a:spcAft>
                <a:spcPts val="600"/>
              </a:spcAft>
              <a:buClr>
                <a:srgbClr val="00B0F0"/>
              </a:buClr>
              <a:buFont typeface="Wingdings" panose="05000000000000000000" pitchFamily="2" charset="2"/>
              <a:buChar char="§"/>
            </a:pPr>
            <a:r>
              <a:rPr lang="en-CA" sz="2000" dirty="0">
                <a:solidFill>
                  <a:schemeClr val="bg1">
                    <a:lumMod val="50000"/>
                  </a:schemeClr>
                </a:solidFill>
                <a:latin typeface="Arial"/>
                <a:cs typeface="Arial"/>
              </a:rPr>
              <a:t>Thank you for your participation!</a:t>
            </a:r>
          </a:p>
          <a:p>
            <a:pPr marL="283845" indent="-283845">
              <a:lnSpc>
                <a:spcPct val="120000"/>
              </a:lnSpc>
              <a:spcBef>
                <a:spcPts val="600"/>
              </a:spcBef>
              <a:spcAft>
                <a:spcPts val="600"/>
              </a:spcAft>
              <a:buClr>
                <a:srgbClr val="00B0F0"/>
              </a:buClr>
              <a:buFont typeface="Wingdings" panose="05000000000000000000" pitchFamily="2" charset="2"/>
              <a:buChar char="§"/>
            </a:pPr>
            <a:r>
              <a:rPr lang="en-CA" sz="2000" dirty="0">
                <a:solidFill>
                  <a:schemeClr val="bg1">
                    <a:lumMod val="50000"/>
                  </a:schemeClr>
                </a:solidFill>
                <a:latin typeface="Arial"/>
                <a:cs typeface="Arial"/>
              </a:rPr>
              <a:t>Please take a few minutes at this time to share your feedback about this meeting. </a:t>
            </a:r>
            <a:endParaRPr lang="en-CA" sz="2000" dirty="0"/>
          </a:p>
        </p:txBody>
      </p:sp>
    </p:spTree>
    <p:extLst>
      <p:ext uri="{BB962C8B-B14F-4D97-AF65-F5344CB8AC3E}">
        <p14:creationId xmlns:p14="http://schemas.microsoft.com/office/powerpoint/2010/main" val="4104049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7050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80640" y="204395"/>
            <a:ext cx="6575265" cy="1133621"/>
          </a:xfrm>
        </p:spPr>
        <p:txBody>
          <a:bodyPr>
            <a:normAutofit fontScale="90000"/>
          </a:bodyPr>
          <a:lstStyle/>
          <a:p>
            <a:pPr defTabSz="457200">
              <a:lnSpc>
                <a:spcPct val="100000"/>
              </a:lnSpc>
              <a:spcBef>
                <a:spcPts val="0"/>
              </a:spcBef>
            </a:pPr>
            <a:r>
              <a:rPr lang="en-US" b="1">
                <a:latin typeface="Arial"/>
                <a:ea typeface="+mn-ea"/>
                <a:cs typeface="Arial"/>
              </a:rPr>
              <a:t/>
            </a:r>
            <a:br>
              <a:rPr lang="en-US" b="1">
                <a:latin typeface="Arial"/>
                <a:ea typeface="+mn-ea"/>
                <a:cs typeface="Arial"/>
              </a:rPr>
            </a:br>
            <a:r>
              <a:rPr lang="en-US" b="1">
                <a:solidFill>
                  <a:srgbClr val="00B0F0"/>
                </a:solidFill>
                <a:latin typeface="Arial"/>
                <a:ea typeface="+mn-ea"/>
                <a:cs typeface="Arial"/>
              </a:rPr>
              <a:t>2025 School Planning</a:t>
            </a:r>
            <a:r>
              <a:rPr lang="en-US" b="1">
                <a:latin typeface="Arial" panose="020B0604020202020204" pitchFamily="34" charset="0"/>
                <a:ea typeface="+mn-ea"/>
                <a:cs typeface="Arial" panose="020B0604020202020204" pitchFamily="34" charset="0"/>
              </a:rPr>
              <a:t/>
            </a:r>
            <a:br>
              <a:rPr lang="en-US" b="1">
                <a:latin typeface="Arial" panose="020B0604020202020204" pitchFamily="34" charset="0"/>
                <a:ea typeface="+mn-ea"/>
                <a:cs typeface="Arial" panose="020B0604020202020204" pitchFamily="34" charset="0"/>
              </a:rPr>
            </a:br>
            <a:endParaRPr lang="en-US"/>
          </a:p>
        </p:txBody>
      </p:sp>
      <p:sp>
        <p:nvSpPr>
          <p:cNvPr id="5" name="Content Placeholder 4"/>
          <p:cNvSpPr>
            <a:spLocks noGrp="1"/>
          </p:cNvSpPr>
          <p:nvPr>
            <p:ph idx="1"/>
          </p:nvPr>
        </p:nvSpPr>
        <p:spPr>
          <a:xfrm>
            <a:off x="2580640" y="1520202"/>
            <a:ext cx="5984626" cy="3834332"/>
          </a:xfrm>
        </p:spPr>
        <p:txBody>
          <a:bodyPr>
            <a:normAutofit/>
          </a:bodyPr>
          <a:lstStyle/>
          <a:p>
            <a:pPr marL="0" indent="0" defTabSz="457200">
              <a:lnSpc>
                <a:spcPct val="100000"/>
              </a:lnSpc>
              <a:spcBef>
                <a:spcPts val="600"/>
              </a:spcBef>
              <a:spcAft>
                <a:spcPts val="600"/>
              </a:spcAft>
              <a:buClr>
                <a:srgbClr val="00B0F0"/>
              </a:buClr>
              <a:buNone/>
            </a:pPr>
            <a:r>
              <a:rPr lang="en-CA" sz="2000" dirty="0">
                <a:solidFill>
                  <a:schemeClr val="tx1">
                    <a:lumMod val="50000"/>
                    <a:lumOff val="50000"/>
                  </a:schemeClr>
                </a:solidFill>
                <a:latin typeface="Arial"/>
                <a:cs typeface="Arial"/>
              </a:rPr>
              <a:t>The purpose of this meeting is to:</a:t>
            </a:r>
          </a:p>
          <a:p>
            <a:pPr marL="742950" lvl="1" indent="-285750" defTabSz="457200">
              <a:lnSpc>
                <a:spcPct val="100000"/>
              </a:lnSpc>
              <a:spcBef>
                <a:spcPts val="600"/>
              </a:spcBef>
              <a:spcAft>
                <a:spcPts val="600"/>
              </a:spcAft>
              <a:buClr>
                <a:srgbClr val="00B0F0"/>
              </a:buClr>
              <a:buFont typeface="Wingdings" panose="05000000000000000000" pitchFamily="2" charset="2"/>
              <a:buChar char="§"/>
            </a:pPr>
            <a:r>
              <a:rPr lang="en-CA" sz="1600" dirty="0">
                <a:solidFill>
                  <a:schemeClr val="bg1">
                    <a:lumMod val="50000"/>
                  </a:schemeClr>
                </a:solidFill>
                <a:latin typeface="Arial"/>
                <a:cs typeface="Arial"/>
              </a:rPr>
              <a:t>Share information about school planning at </a:t>
            </a:r>
            <a:r>
              <a:rPr lang="en-CA" sz="1600" dirty="0" smtClean="0">
                <a:solidFill>
                  <a:schemeClr val="bg1">
                    <a:lumMod val="50000"/>
                  </a:schemeClr>
                </a:solidFill>
                <a:latin typeface="Arial"/>
                <a:cs typeface="Arial"/>
              </a:rPr>
              <a:t>Fish Creek School</a:t>
            </a:r>
            <a:endParaRPr lang="en-CA" sz="1600" dirty="0">
              <a:solidFill>
                <a:srgbClr val="FF0000"/>
              </a:solidFill>
              <a:latin typeface="Arial"/>
              <a:cs typeface="Arial"/>
            </a:endParaRPr>
          </a:p>
          <a:p>
            <a:pPr marL="742950" lvl="1" indent="-285750" defTabSz="457200">
              <a:lnSpc>
                <a:spcPct val="100000"/>
              </a:lnSpc>
              <a:spcBef>
                <a:spcPts val="600"/>
              </a:spcBef>
              <a:spcAft>
                <a:spcPts val="600"/>
              </a:spcAft>
              <a:buClr>
                <a:srgbClr val="00B0F0"/>
              </a:buClr>
              <a:buFont typeface="Wingdings" panose="05000000000000000000" pitchFamily="2" charset="2"/>
              <a:buChar char="§"/>
            </a:pPr>
            <a:r>
              <a:rPr lang="en-CA" sz="1600" dirty="0">
                <a:solidFill>
                  <a:schemeClr val="bg1">
                    <a:lumMod val="50000"/>
                  </a:schemeClr>
                </a:solidFill>
                <a:latin typeface="Arial"/>
                <a:cs typeface="Arial"/>
              </a:rPr>
              <a:t>Gather feedback that may be considered in making future school planning decisions</a:t>
            </a:r>
          </a:p>
        </p:txBody>
      </p:sp>
    </p:spTree>
    <p:extLst>
      <p:ext uri="{BB962C8B-B14F-4D97-AF65-F5344CB8AC3E}">
        <p14:creationId xmlns:p14="http://schemas.microsoft.com/office/powerpoint/2010/main" val="14659400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School Planning and You">
            <a:hlinkClick r:id="" action="ppaction://media"/>
            <a:extLst>
              <a:ext uri="{FF2B5EF4-FFF2-40B4-BE49-F238E27FC236}">
                <a16:creationId xmlns:a16="http://schemas.microsoft.com/office/drawing/2014/main" id="{6D8A1A27-0254-9AEC-651C-E9F7F0122D0E}"/>
              </a:ext>
            </a:extLst>
          </p:cNvPr>
          <p:cNvPicPr>
            <a:picLocks noRot="1" noChangeAspect="1"/>
          </p:cNvPicPr>
          <p:nvPr>
            <a:videoFile r:link="rId1"/>
          </p:nvPr>
        </p:nvPicPr>
        <p:blipFill>
          <a:blip r:embed="rId4"/>
          <a:stretch>
            <a:fillRect/>
          </a:stretch>
        </p:blipFill>
        <p:spPr>
          <a:xfrm>
            <a:off x="47112" y="-5671"/>
            <a:ext cx="9056079" cy="5160446"/>
          </a:xfrm>
          <a:prstGeom prst="rect">
            <a:avLst/>
          </a:prstGeom>
        </p:spPr>
      </p:pic>
    </p:spTree>
    <p:extLst>
      <p:ext uri="{BB962C8B-B14F-4D97-AF65-F5344CB8AC3E}">
        <p14:creationId xmlns:p14="http://schemas.microsoft.com/office/powerpoint/2010/main" val="6521238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645612" y="517004"/>
            <a:ext cx="6495673" cy="708918"/>
          </a:xfrm>
        </p:spPr>
        <p:txBody>
          <a:bodyPr>
            <a:normAutofit fontScale="90000"/>
          </a:bodyPr>
          <a:lstStyle/>
          <a:p>
            <a:pPr defTabSz="457200">
              <a:lnSpc>
                <a:spcPct val="100000"/>
              </a:lnSpc>
              <a:spcBef>
                <a:spcPts val="0"/>
              </a:spcBef>
            </a:pPr>
            <a:r>
              <a:rPr lang="en-CA" b="1">
                <a:solidFill>
                  <a:srgbClr val="00B0F0"/>
                </a:solidFill>
                <a:latin typeface="Arial"/>
                <a:cs typeface="Arial"/>
              </a:rPr>
              <a:t>How is Our School Development </a:t>
            </a:r>
            <a:r>
              <a:rPr lang="en-CA" b="1">
                <a:latin typeface="Arial" panose="020B0604020202020204" pitchFamily="34" charset="0"/>
                <a:cs typeface="Arial" panose="020B0604020202020204" pitchFamily="34" charset="0"/>
              </a:rPr>
              <a:t/>
            </a:r>
            <a:br>
              <a:rPr lang="en-CA" b="1">
                <a:latin typeface="Arial" panose="020B0604020202020204" pitchFamily="34" charset="0"/>
                <a:cs typeface="Arial" panose="020B0604020202020204" pitchFamily="34" charset="0"/>
              </a:rPr>
            </a:br>
            <a:r>
              <a:rPr lang="en-CA" b="1">
                <a:solidFill>
                  <a:srgbClr val="00B0F0"/>
                </a:solidFill>
                <a:latin typeface="Arial"/>
                <a:cs typeface="Arial"/>
              </a:rPr>
              <a:t>Plan Used?</a:t>
            </a:r>
            <a:r>
              <a:rPr lang="en-CA" b="1">
                <a:latin typeface="Arial" panose="020B0604020202020204" pitchFamily="34" charset="0"/>
                <a:cs typeface="Arial" panose="020B0604020202020204" pitchFamily="34" charset="0"/>
              </a:rPr>
              <a:t/>
            </a:r>
            <a:br>
              <a:rPr lang="en-CA" b="1">
                <a:latin typeface="Arial" panose="020B0604020202020204" pitchFamily="34" charset="0"/>
                <a:cs typeface="Arial" panose="020B0604020202020204" pitchFamily="34" charset="0"/>
              </a:rPr>
            </a:br>
            <a:r>
              <a:rPr lang="en-CA" b="1">
                <a:latin typeface="Arial" panose="020B0604020202020204" pitchFamily="34" charset="0"/>
                <a:cs typeface="Arial" panose="020B0604020202020204" pitchFamily="34" charset="0"/>
              </a:rPr>
              <a:t/>
            </a:r>
            <a:br>
              <a:rPr lang="en-CA" b="1">
                <a:latin typeface="Arial" panose="020B0604020202020204" pitchFamily="34" charset="0"/>
                <a:cs typeface="Arial" panose="020B0604020202020204" pitchFamily="34" charset="0"/>
              </a:rPr>
            </a:br>
            <a:r>
              <a:rPr lang="en-CA" sz="3000" b="1">
                <a:latin typeface="Arial" panose="020B0604020202020204" pitchFamily="34" charset="0"/>
                <a:cs typeface="Arial" panose="020B0604020202020204" pitchFamily="34" charset="0"/>
              </a:rPr>
              <a:t/>
            </a:r>
            <a:br>
              <a:rPr lang="en-CA" sz="3000" b="1">
                <a:latin typeface="Arial" panose="020B0604020202020204" pitchFamily="34" charset="0"/>
                <a:cs typeface="Arial" panose="020B0604020202020204" pitchFamily="34" charset="0"/>
              </a:rPr>
            </a:br>
            <a:r>
              <a:rPr lang="en-CA" sz="3000" b="1">
                <a:latin typeface="Arial" panose="020B0604020202020204" pitchFamily="34" charset="0"/>
                <a:cs typeface="Arial" panose="020B0604020202020204" pitchFamily="34" charset="0"/>
              </a:rPr>
              <a:t/>
            </a:r>
            <a:br>
              <a:rPr lang="en-CA" sz="3000" b="1">
                <a:latin typeface="Arial" panose="020B0604020202020204" pitchFamily="34" charset="0"/>
                <a:cs typeface="Arial" panose="020B0604020202020204" pitchFamily="34" charset="0"/>
              </a:rPr>
            </a:br>
            <a:r>
              <a:rPr lang="en-CA" sz="3000" b="1">
                <a:latin typeface="Arial" panose="020B0604020202020204" pitchFamily="34" charset="0"/>
                <a:ea typeface="+mn-ea"/>
                <a:cs typeface="Arial" panose="020B0604020202020204" pitchFamily="34" charset="0"/>
              </a:rPr>
              <a:t/>
            </a:r>
            <a:br>
              <a:rPr lang="en-CA" sz="3000" b="1">
                <a:latin typeface="Arial" panose="020B0604020202020204" pitchFamily="34" charset="0"/>
                <a:ea typeface="+mn-ea"/>
                <a:cs typeface="Arial" panose="020B0604020202020204" pitchFamily="34" charset="0"/>
              </a:rPr>
            </a:br>
            <a:endParaRPr lang="en-US"/>
          </a:p>
        </p:txBody>
      </p:sp>
      <p:sp>
        <p:nvSpPr>
          <p:cNvPr id="5" name="Content Placeholder 4"/>
          <p:cNvSpPr>
            <a:spLocks noGrp="1"/>
          </p:cNvSpPr>
          <p:nvPr>
            <p:ph idx="1"/>
          </p:nvPr>
        </p:nvSpPr>
        <p:spPr>
          <a:xfrm>
            <a:off x="2645613" y="1492277"/>
            <a:ext cx="5896503" cy="3635308"/>
          </a:xfrm>
        </p:spPr>
        <p:txBody>
          <a:bodyPr>
            <a:normAutofit fontScale="40000" lnSpcReduction="20000"/>
          </a:bodyPr>
          <a:lstStyle/>
          <a:p>
            <a:pPr marL="283845" indent="-283845">
              <a:lnSpc>
                <a:spcPct val="120000"/>
              </a:lnSpc>
              <a:spcBef>
                <a:spcPts val="600"/>
              </a:spcBef>
              <a:spcAft>
                <a:spcPts val="600"/>
              </a:spcAft>
              <a:buClr>
                <a:srgbClr val="00B0F0"/>
              </a:buClr>
              <a:buFont typeface="Wingdings" panose="05000000000000000000" pitchFamily="2" charset="2"/>
              <a:buChar char="§"/>
            </a:pPr>
            <a:r>
              <a:rPr lang="en-CA" sz="5000" dirty="0">
                <a:solidFill>
                  <a:schemeClr val="bg1">
                    <a:lumMod val="50000"/>
                  </a:schemeClr>
                </a:solidFill>
                <a:latin typeface="Arial"/>
                <a:cs typeface="Arial"/>
              </a:rPr>
              <a:t>Guides ongoing assessment and review of goals and actions.</a:t>
            </a:r>
            <a:endParaRPr lang="en-US" dirty="0">
              <a:solidFill>
                <a:schemeClr val="bg1">
                  <a:lumMod val="50000"/>
                </a:schemeClr>
              </a:solidFill>
            </a:endParaRPr>
          </a:p>
          <a:p>
            <a:pPr marL="283845" indent="-283845">
              <a:lnSpc>
                <a:spcPct val="120000"/>
              </a:lnSpc>
              <a:spcBef>
                <a:spcPts val="600"/>
              </a:spcBef>
              <a:spcAft>
                <a:spcPts val="600"/>
              </a:spcAft>
              <a:buClr>
                <a:srgbClr val="00B0F0"/>
              </a:buClr>
              <a:buFont typeface="Wingdings" panose="05000000000000000000" pitchFamily="2" charset="2"/>
              <a:buChar char="§"/>
            </a:pPr>
            <a:r>
              <a:rPr lang="en-CA" sz="5000" dirty="0">
                <a:solidFill>
                  <a:schemeClr val="bg1">
                    <a:lumMod val="50000"/>
                  </a:schemeClr>
                </a:solidFill>
                <a:latin typeface="Arial"/>
                <a:cs typeface="Arial"/>
              </a:rPr>
              <a:t>Our school development plan is the driver for closing </a:t>
            </a:r>
            <a:r>
              <a:rPr lang="en-CA" sz="5000" dirty="0">
                <a:solidFill>
                  <a:schemeClr val="tx1">
                    <a:lumMod val="50000"/>
                    <a:lumOff val="50000"/>
                  </a:schemeClr>
                </a:solidFill>
                <a:latin typeface="Arial"/>
                <a:cs typeface="Arial"/>
              </a:rPr>
              <a:t>learning</a:t>
            </a:r>
            <a:r>
              <a:rPr lang="en-CA" sz="5000" dirty="0">
                <a:solidFill>
                  <a:srgbClr val="FF0000"/>
                </a:solidFill>
                <a:latin typeface="Arial"/>
                <a:cs typeface="Arial"/>
              </a:rPr>
              <a:t> </a:t>
            </a:r>
            <a:r>
              <a:rPr lang="en-CA" sz="5000" dirty="0">
                <a:solidFill>
                  <a:schemeClr val="bg1">
                    <a:lumMod val="50000"/>
                  </a:schemeClr>
                </a:solidFill>
                <a:latin typeface="Arial"/>
                <a:cs typeface="Arial"/>
              </a:rPr>
              <a:t>gaps and informs:</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dirty="0">
                <a:solidFill>
                  <a:schemeClr val="bg1">
                    <a:lumMod val="50000"/>
                  </a:schemeClr>
                </a:solidFill>
                <a:latin typeface="Arial"/>
                <a:cs typeface="Arial"/>
              </a:rPr>
              <a:t>Instructional strategies</a:t>
            </a:r>
            <a:r>
              <a:rPr lang="en-CA" sz="3400" dirty="0">
                <a:solidFill>
                  <a:srgbClr val="FF0000"/>
                </a:solidFill>
                <a:latin typeface="Arial"/>
                <a:cs typeface="Arial"/>
              </a:rPr>
              <a:t> </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dirty="0">
                <a:solidFill>
                  <a:schemeClr val="bg1">
                    <a:lumMod val="50000"/>
                  </a:schemeClr>
                </a:solidFill>
                <a:latin typeface="Arial"/>
                <a:cs typeface="Arial"/>
              </a:rPr>
              <a:t>Professional learning</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dirty="0">
                <a:solidFill>
                  <a:schemeClr val="bg1">
                    <a:lumMod val="50000"/>
                  </a:schemeClr>
                </a:solidFill>
                <a:latin typeface="Arial"/>
                <a:cs typeface="Arial"/>
              </a:rPr>
              <a:t>School structures and processes for learning</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dirty="0">
                <a:solidFill>
                  <a:schemeClr val="bg1">
                    <a:lumMod val="50000"/>
                  </a:schemeClr>
                </a:solidFill>
                <a:latin typeface="Arial"/>
                <a:cs typeface="Arial"/>
              </a:rPr>
              <a:t>Resources to improve student learning</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dirty="0">
                <a:solidFill>
                  <a:schemeClr val="bg1">
                    <a:lumMod val="50000"/>
                  </a:schemeClr>
                </a:solidFill>
                <a:latin typeface="Arial"/>
                <a:cs typeface="Arial"/>
              </a:rPr>
              <a:t>Data-informed decision making</a:t>
            </a:r>
          </a:p>
          <a:p>
            <a:pPr marL="342900" indent="-342900">
              <a:spcAft>
                <a:spcPts val="600"/>
              </a:spcAft>
              <a:buClr>
                <a:srgbClr val="00B0F0"/>
              </a:buClr>
              <a:buFont typeface="Wingdings" panose="05000000000000000000" pitchFamily="2" charset="2"/>
              <a:buChar char="§"/>
            </a:pPr>
            <a:endParaRPr lang="en-CA" sz="19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72966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1D3AC83-3C4E-329F-5616-EC81B6E56A5D}"/>
              </a:ext>
            </a:extLst>
          </p:cNvPr>
          <p:cNvSpPr>
            <a:spLocks noGrp="1"/>
          </p:cNvSpPr>
          <p:nvPr>
            <p:ph idx="1"/>
          </p:nvPr>
        </p:nvSpPr>
        <p:spPr>
          <a:xfrm>
            <a:off x="2559551" y="1721223"/>
            <a:ext cx="5994140" cy="3181189"/>
          </a:xfrm>
        </p:spPr>
        <p:txBody>
          <a:bodyPr>
            <a:normAutofit/>
          </a:bodyPr>
          <a:lstStyle/>
          <a:p>
            <a:pPr marL="283845" indent="-283845">
              <a:lnSpc>
                <a:spcPct val="100000"/>
              </a:lnSpc>
              <a:spcBef>
                <a:spcPts val="600"/>
              </a:spcBef>
              <a:spcAft>
                <a:spcPts val="600"/>
              </a:spcAft>
              <a:buClr>
                <a:srgbClr val="00B0F0"/>
              </a:buClr>
              <a:buFont typeface="Wingdings" panose="05000000000000000000" pitchFamily="2" charset="2"/>
              <a:buChar char="§"/>
            </a:pPr>
            <a:r>
              <a:rPr lang="en-CA" sz="2000" dirty="0" smtClean="0">
                <a:latin typeface="Arial"/>
                <a:cs typeface="Arial"/>
              </a:rPr>
              <a:t>Students’ achievement in literacy will improve.</a:t>
            </a:r>
            <a:endParaRPr lang="en-US" sz="2000" dirty="0">
              <a:latin typeface="Arial"/>
              <a:ea typeface="Calibri" panose="020F0502020204030204" pitchFamily="34" charset="0"/>
              <a:cs typeface="Arial"/>
            </a:endParaRPr>
          </a:p>
          <a:p>
            <a:pPr marL="283845" indent="-283845">
              <a:lnSpc>
                <a:spcPct val="100000"/>
              </a:lnSpc>
              <a:spcBef>
                <a:spcPts val="600"/>
              </a:spcBef>
              <a:spcAft>
                <a:spcPts val="600"/>
              </a:spcAft>
              <a:buClr>
                <a:srgbClr val="00B0F0"/>
              </a:buClr>
              <a:buFont typeface="Wingdings" panose="05000000000000000000" pitchFamily="2" charset="2"/>
              <a:buChar char="§"/>
            </a:pPr>
            <a:endParaRPr lang="en-CA" sz="1900" dirty="0">
              <a:solidFill>
                <a:schemeClr val="bg1">
                  <a:lumMod val="50000"/>
                </a:schemeClr>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4C063733-3625-1A7B-4AF7-D4A7B2E52EC0}"/>
              </a:ext>
            </a:extLst>
          </p:cNvPr>
          <p:cNvSpPr>
            <a:spLocks noGrp="1"/>
          </p:cNvSpPr>
          <p:nvPr>
            <p:ph type="title"/>
          </p:nvPr>
        </p:nvSpPr>
        <p:spPr>
          <a:xfrm>
            <a:off x="2559551" y="517004"/>
            <a:ext cx="6469899" cy="762833"/>
          </a:xfrm>
        </p:spPr>
        <p:txBody>
          <a:bodyPr>
            <a:noAutofit/>
          </a:bodyPr>
          <a:lstStyle/>
          <a:p>
            <a:r>
              <a:rPr lang="en-CA" sz="2500" b="1" dirty="0">
                <a:solidFill>
                  <a:srgbClr val="00B0F0"/>
                </a:solidFill>
                <a:latin typeface="Arial"/>
                <a:cs typeface="Arial"/>
              </a:rPr>
              <a:t>School Development Plan – </a:t>
            </a:r>
            <a:r>
              <a:rPr lang="en-CA" sz="2500" b="1" dirty="0">
                <a:latin typeface="Arial"/>
                <a:cs typeface="Arial"/>
              </a:rPr>
              <a:t/>
            </a:r>
            <a:br>
              <a:rPr lang="en-CA" sz="2500" b="1" dirty="0">
                <a:latin typeface="Arial"/>
                <a:cs typeface="Arial"/>
              </a:rPr>
            </a:br>
            <a:r>
              <a:rPr lang="en-CA" sz="2500" b="1" dirty="0">
                <a:solidFill>
                  <a:srgbClr val="00B0F0"/>
                </a:solidFill>
                <a:latin typeface="Arial"/>
                <a:cs typeface="Arial"/>
              </a:rPr>
              <a:t>School Goal</a:t>
            </a:r>
            <a:endParaRPr lang="en-CA" sz="2500" b="1" dirty="0">
              <a:solidFill>
                <a:schemeClr val="bg1">
                  <a:lumMod val="50000"/>
                </a:schemeClr>
              </a:solidFill>
              <a:latin typeface="Arial"/>
              <a:cs typeface="Arial" panose="020B0604020202020204" pitchFamily="34" charset="0"/>
            </a:endParaRPr>
          </a:p>
        </p:txBody>
      </p:sp>
    </p:spTree>
    <p:extLst>
      <p:ext uri="{BB962C8B-B14F-4D97-AF65-F5344CB8AC3E}">
        <p14:creationId xmlns:p14="http://schemas.microsoft.com/office/powerpoint/2010/main" val="5691505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559551" y="517004"/>
            <a:ext cx="6577729" cy="708918"/>
          </a:xfrm>
        </p:spPr>
        <p:txBody>
          <a:bodyPr>
            <a:noAutofit/>
          </a:bodyPr>
          <a:lstStyle/>
          <a:p>
            <a:r>
              <a:rPr lang="en-CA" sz="2500" b="1" dirty="0">
                <a:solidFill>
                  <a:srgbClr val="00B0F0"/>
                </a:solidFill>
                <a:latin typeface="Arial"/>
                <a:cs typeface="Arial"/>
              </a:rPr>
              <a:t>School Development Plan – </a:t>
            </a:r>
            <a:r>
              <a:rPr lang="en-CA" sz="2500" b="1" dirty="0">
                <a:latin typeface="Arial"/>
                <a:cs typeface="Arial"/>
              </a:rPr>
              <a:t/>
            </a:r>
            <a:br>
              <a:rPr lang="en-CA" sz="2500" b="1" dirty="0">
                <a:latin typeface="Arial"/>
                <a:cs typeface="Arial"/>
              </a:rPr>
            </a:br>
            <a:r>
              <a:rPr lang="en-CA" sz="2500" b="1" dirty="0">
                <a:solidFill>
                  <a:srgbClr val="00B0F0"/>
                </a:solidFill>
                <a:latin typeface="Arial"/>
                <a:cs typeface="Arial"/>
              </a:rPr>
              <a:t>Outcome</a:t>
            </a:r>
            <a:endParaRPr lang="en-CA" sz="2500" b="1" dirty="0">
              <a:solidFill>
                <a:srgbClr val="00B0F0"/>
              </a:solidFill>
              <a:latin typeface="Arial"/>
              <a:cs typeface="Arial" panose="020B0604020202020204" pitchFamily="34" charset="0"/>
            </a:endParaRPr>
          </a:p>
        </p:txBody>
      </p:sp>
      <p:sp>
        <p:nvSpPr>
          <p:cNvPr id="7" name="Content Placeholder 4"/>
          <p:cNvSpPr>
            <a:spLocks noGrp="1"/>
          </p:cNvSpPr>
          <p:nvPr>
            <p:ph idx="1"/>
          </p:nvPr>
        </p:nvSpPr>
        <p:spPr>
          <a:xfrm>
            <a:off x="2559551" y="1721223"/>
            <a:ext cx="5982565" cy="3181189"/>
          </a:xfrm>
        </p:spPr>
        <p:txBody>
          <a:bodyPr>
            <a:normAutofit/>
          </a:bodyPr>
          <a:lstStyle/>
          <a:p>
            <a:pPr marL="341630" indent="-342900">
              <a:buClr>
                <a:srgbClr val="00B0F0"/>
              </a:buClr>
              <a:buFont typeface="Wingdings" panose="05000000000000000000" pitchFamily="2" charset="2"/>
              <a:buChar char="§"/>
            </a:pPr>
            <a:r>
              <a:rPr lang="en-CA" sz="2000" dirty="0">
                <a:latin typeface="Arial"/>
                <a:cs typeface="Arial"/>
              </a:rPr>
              <a:t>Students’ written communication will improve through responsive feedback from teachers </a:t>
            </a:r>
            <a:endParaRPr lang="en-CA" sz="1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47144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77729" cy="708918"/>
          </a:xfrm>
        </p:spPr>
        <p:txBody>
          <a:bodyPr>
            <a:noAutofit/>
          </a:bodyPr>
          <a:lstStyle/>
          <a:p>
            <a:r>
              <a:rPr lang="en-CA" sz="2500" b="1" dirty="0">
                <a:solidFill>
                  <a:srgbClr val="00B0F0"/>
                </a:solidFill>
                <a:latin typeface="Arial"/>
                <a:cs typeface="Arial"/>
              </a:rPr>
              <a:t>School Development Plan – </a:t>
            </a:r>
            <a:r>
              <a:rPr lang="en-CA" sz="2500" b="1" dirty="0">
                <a:latin typeface="Arial"/>
                <a:cs typeface="Arial"/>
              </a:rPr>
              <a:t/>
            </a:r>
            <a:br>
              <a:rPr lang="en-CA" sz="2500" b="1" dirty="0">
                <a:latin typeface="Arial"/>
                <a:cs typeface="Arial"/>
              </a:rPr>
            </a:br>
            <a:r>
              <a:rPr lang="en-CA" sz="2500" b="1" dirty="0">
                <a:solidFill>
                  <a:srgbClr val="00B0F0"/>
                </a:solidFill>
                <a:latin typeface="Arial"/>
                <a:cs typeface="Arial"/>
              </a:rPr>
              <a:t>Outcome Measures</a:t>
            </a:r>
            <a:endParaRPr lang="en-CA" sz="2500" b="1" dirty="0">
              <a:solidFill>
                <a:srgbClr val="00B0F0"/>
              </a:solidFill>
              <a:latin typeface="Arial"/>
              <a:cs typeface="Arial" panose="020B0604020202020204" pitchFamily="34" charset="0"/>
            </a:endParaRPr>
          </a:p>
        </p:txBody>
      </p:sp>
      <p:sp>
        <p:nvSpPr>
          <p:cNvPr id="6" name="Content Placeholder 4">
            <a:extLst>
              <a:ext uri="{FF2B5EF4-FFF2-40B4-BE49-F238E27FC236}">
                <a16:creationId xmlns:a16="http://schemas.microsoft.com/office/drawing/2014/main" id="{052C4C2A-DF05-AC4B-B15C-78A34F61BE31}"/>
              </a:ext>
            </a:extLst>
          </p:cNvPr>
          <p:cNvSpPr>
            <a:spLocks noGrp="1"/>
          </p:cNvSpPr>
          <p:nvPr>
            <p:ph idx="1"/>
          </p:nvPr>
        </p:nvSpPr>
        <p:spPr>
          <a:xfrm>
            <a:off x="2559551" y="1721223"/>
            <a:ext cx="5982565" cy="3181189"/>
          </a:xfrm>
        </p:spPr>
        <p:txBody>
          <a:bodyPr>
            <a:normAutofit/>
          </a:bodyPr>
          <a:lstStyle/>
          <a:p>
            <a:pPr marL="341630" indent="-342900">
              <a:buClr>
                <a:srgbClr val="00B0F0"/>
              </a:buClr>
              <a:buFont typeface="Wingdings" panose="05000000000000000000" pitchFamily="2" charset="2"/>
              <a:buChar char="§"/>
            </a:pPr>
            <a:r>
              <a:rPr lang="en-CA" sz="2000" dirty="0">
                <a:latin typeface="Arial"/>
                <a:cs typeface="Arial"/>
              </a:rPr>
              <a:t>English Language Arts Part A (Writing) </a:t>
            </a:r>
            <a:endParaRPr lang="en-CA" sz="2000" dirty="0" smtClean="0">
              <a:latin typeface="Arial"/>
              <a:cs typeface="Arial"/>
            </a:endParaRPr>
          </a:p>
          <a:p>
            <a:pPr marL="341630" indent="-342900">
              <a:buClr>
                <a:srgbClr val="00B0F0"/>
              </a:buClr>
              <a:buFont typeface="Wingdings" panose="05000000000000000000" pitchFamily="2" charset="2"/>
              <a:buChar char="§"/>
            </a:pPr>
            <a:r>
              <a:rPr lang="en-CA" sz="2000" dirty="0" smtClean="0">
                <a:latin typeface="Arial"/>
                <a:cs typeface="Arial"/>
              </a:rPr>
              <a:t>Grade </a:t>
            </a:r>
            <a:r>
              <a:rPr lang="en-CA" sz="2000" dirty="0">
                <a:latin typeface="Arial"/>
                <a:cs typeface="Arial"/>
              </a:rPr>
              <a:t>6 Provincial Achievement Test </a:t>
            </a:r>
            <a:r>
              <a:rPr lang="en-CA" sz="2000" dirty="0" smtClean="0">
                <a:latin typeface="Arial"/>
                <a:cs typeface="Arial"/>
              </a:rPr>
              <a:t>Results</a:t>
            </a:r>
          </a:p>
          <a:p>
            <a:pPr marL="341630" indent="-342900">
              <a:buClr>
                <a:srgbClr val="00B0F0"/>
              </a:buClr>
              <a:buFont typeface="Wingdings" panose="05000000000000000000" pitchFamily="2" charset="2"/>
              <a:buChar char="§"/>
            </a:pPr>
            <a:r>
              <a:rPr lang="en-CA" sz="2000" dirty="0" smtClean="0">
                <a:latin typeface="Arial"/>
                <a:cs typeface="Arial"/>
              </a:rPr>
              <a:t>Report </a:t>
            </a:r>
            <a:r>
              <a:rPr lang="en-CA" sz="2000" dirty="0">
                <a:latin typeface="Arial"/>
                <a:cs typeface="Arial"/>
              </a:rPr>
              <a:t>Card Data – ELAL (Writing Stem) </a:t>
            </a:r>
            <a:endParaRPr lang="en-CA" sz="2000" dirty="0" smtClean="0">
              <a:latin typeface="Arial"/>
              <a:cs typeface="Arial"/>
            </a:endParaRPr>
          </a:p>
          <a:p>
            <a:pPr marL="341630" indent="-342900">
              <a:buClr>
                <a:srgbClr val="00B0F0"/>
              </a:buClr>
              <a:buFont typeface="Wingdings" panose="05000000000000000000" pitchFamily="2" charset="2"/>
              <a:buChar char="§"/>
            </a:pPr>
            <a:r>
              <a:rPr lang="en-CA" sz="2000" dirty="0" smtClean="0">
                <a:latin typeface="Arial"/>
                <a:cs typeface="Arial"/>
              </a:rPr>
              <a:t>CBE </a:t>
            </a:r>
            <a:r>
              <a:rPr lang="en-CA" sz="2000" dirty="0">
                <a:latin typeface="Arial"/>
                <a:cs typeface="Arial"/>
              </a:rPr>
              <a:t>Student Survey – Literacy</a:t>
            </a:r>
            <a:endParaRPr lang="en-CA" sz="1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42524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0" y="517004"/>
            <a:ext cx="6586883" cy="708918"/>
          </a:xfrm>
        </p:spPr>
        <p:txBody>
          <a:bodyPr>
            <a:noAutofit/>
          </a:bodyPr>
          <a:lstStyle/>
          <a:p>
            <a:r>
              <a:rPr lang="en-CA" sz="2500" b="1" dirty="0">
                <a:solidFill>
                  <a:srgbClr val="00B0F0"/>
                </a:solidFill>
                <a:latin typeface="Arial"/>
                <a:cs typeface="Arial"/>
              </a:rPr>
              <a:t>School Development Plan –  </a:t>
            </a:r>
            <a:r>
              <a:rPr lang="en-CA" sz="2500" b="1" dirty="0">
                <a:latin typeface="Arial" panose="020B0604020202020204" pitchFamily="34" charset="0"/>
                <a:cs typeface="Arial" panose="020B0604020202020204" pitchFamily="34" charset="0"/>
              </a:rPr>
              <a:t/>
            </a:r>
            <a:br>
              <a:rPr lang="en-CA" sz="2500" b="1" dirty="0">
                <a:latin typeface="Arial" panose="020B0604020202020204" pitchFamily="34" charset="0"/>
                <a:cs typeface="Arial" panose="020B0604020202020204" pitchFamily="34" charset="0"/>
              </a:rPr>
            </a:br>
            <a:r>
              <a:rPr lang="en-CA" sz="2500" b="1" dirty="0">
                <a:solidFill>
                  <a:srgbClr val="00B0F0"/>
                </a:solidFill>
                <a:latin typeface="Arial"/>
                <a:cs typeface="Arial"/>
              </a:rPr>
              <a:t>Data for Monitoring Progress</a:t>
            </a:r>
          </a:p>
        </p:txBody>
      </p:sp>
      <p:sp>
        <p:nvSpPr>
          <p:cNvPr id="6" name="Content Placeholder 4">
            <a:extLst>
              <a:ext uri="{FF2B5EF4-FFF2-40B4-BE49-F238E27FC236}">
                <a16:creationId xmlns:a16="http://schemas.microsoft.com/office/drawing/2014/main" id="{8A400999-B386-E3C3-A51A-EC4E300EC3AD}"/>
              </a:ext>
            </a:extLst>
          </p:cNvPr>
          <p:cNvSpPr>
            <a:spLocks noGrp="1"/>
          </p:cNvSpPr>
          <p:nvPr>
            <p:ph idx="1"/>
          </p:nvPr>
        </p:nvSpPr>
        <p:spPr>
          <a:xfrm>
            <a:off x="2559551" y="1721223"/>
            <a:ext cx="5982565" cy="3181189"/>
          </a:xfrm>
        </p:spPr>
        <p:txBody>
          <a:bodyPr>
            <a:normAutofit/>
          </a:bodyPr>
          <a:lstStyle/>
          <a:p>
            <a:pPr marL="341630" indent="-342900">
              <a:buClr>
                <a:srgbClr val="00B0F0"/>
              </a:buClr>
              <a:buFont typeface="Wingdings" panose="05000000000000000000" pitchFamily="2" charset="2"/>
              <a:buChar char="§"/>
            </a:pPr>
            <a:r>
              <a:rPr lang="en-CA" sz="2000" dirty="0" smtClean="0">
                <a:latin typeface="Arial"/>
                <a:cs typeface="Arial"/>
              </a:rPr>
              <a:t>Professional </a:t>
            </a:r>
            <a:r>
              <a:rPr lang="en-CA" sz="2000" dirty="0">
                <a:latin typeface="Arial"/>
                <a:cs typeface="Arial"/>
              </a:rPr>
              <a:t>learning data regarding impact on professional growth </a:t>
            </a:r>
          </a:p>
          <a:p>
            <a:pPr marL="341630" indent="-342900">
              <a:buClr>
                <a:srgbClr val="00B0F0"/>
              </a:buClr>
              <a:buFont typeface="Wingdings" panose="05000000000000000000" pitchFamily="2" charset="2"/>
              <a:buChar char="§"/>
            </a:pPr>
            <a:r>
              <a:rPr lang="en-CA" sz="2000" dirty="0" smtClean="0">
                <a:solidFill>
                  <a:srgbClr val="7030A0"/>
                </a:solidFill>
                <a:latin typeface="Arial"/>
                <a:cs typeface="Arial"/>
              </a:rPr>
              <a:t>Monthly </a:t>
            </a:r>
            <a:r>
              <a:rPr lang="en-CA" sz="2000" dirty="0">
                <a:solidFill>
                  <a:srgbClr val="7030A0"/>
                </a:solidFill>
                <a:latin typeface="Arial"/>
                <a:cs typeface="Arial"/>
              </a:rPr>
              <a:t>writing days to generate formative </a:t>
            </a:r>
            <a:r>
              <a:rPr lang="en-CA" sz="2000" dirty="0" smtClean="0">
                <a:solidFill>
                  <a:srgbClr val="7030A0"/>
                </a:solidFill>
                <a:latin typeface="Arial"/>
                <a:cs typeface="Arial"/>
              </a:rPr>
              <a:t>data</a:t>
            </a:r>
          </a:p>
          <a:p>
            <a:pPr marL="341630" indent="-342900">
              <a:buClr>
                <a:srgbClr val="00B0F0"/>
              </a:buClr>
              <a:buFont typeface="Wingdings" panose="05000000000000000000" pitchFamily="2" charset="2"/>
              <a:buChar char="§"/>
            </a:pPr>
            <a:r>
              <a:rPr lang="en-CA" sz="2000" dirty="0" smtClean="0">
                <a:latin typeface="Arial"/>
                <a:cs typeface="Arial"/>
              </a:rPr>
              <a:t>Midyear </a:t>
            </a:r>
            <a:r>
              <a:rPr lang="en-CA" sz="2000" dirty="0">
                <a:latin typeface="Arial"/>
                <a:cs typeface="Arial"/>
              </a:rPr>
              <a:t>report card data </a:t>
            </a:r>
          </a:p>
          <a:p>
            <a:pPr marL="341630" indent="-342900">
              <a:buClr>
                <a:srgbClr val="00B0F0"/>
              </a:buClr>
              <a:buFont typeface="Wingdings" panose="05000000000000000000" pitchFamily="2" charset="2"/>
              <a:buChar char="§"/>
            </a:pPr>
            <a:r>
              <a:rPr lang="en-CA" sz="2000" dirty="0" smtClean="0">
                <a:latin typeface="Arial"/>
                <a:cs typeface="Arial"/>
              </a:rPr>
              <a:t>Professional </a:t>
            </a:r>
            <a:r>
              <a:rPr lang="en-CA" sz="2000" dirty="0">
                <a:latin typeface="Arial"/>
                <a:cs typeface="Arial"/>
              </a:rPr>
              <a:t>Learning Communities (</a:t>
            </a:r>
            <a:r>
              <a:rPr lang="en-CA" sz="2000" dirty="0" smtClean="0">
                <a:latin typeface="Arial"/>
                <a:cs typeface="Arial"/>
              </a:rPr>
              <a:t>PLC) </a:t>
            </a:r>
          </a:p>
          <a:p>
            <a:pPr marL="798830" lvl="1" indent="-342900">
              <a:buClr>
                <a:srgbClr val="00B0F0"/>
              </a:buClr>
              <a:buFont typeface="Wingdings" panose="05000000000000000000" pitchFamily="2" charset="2"/>
              <a:buChar char="§"/>
            </a:pPr>
            <a:r>
              <a:rPr lang="en-CA" dirty="0" smtClean="0">
                <a:solidFill>
                  <a:srgbClr val="7030A0"/>
                </a:solidFill>
                <a:latin typeface="Arial"/>
                <a:cs typeface="Arial"/>
              </a:rPr>
              <a:t>Common </a:t>
            </a:r>
            <a:r>
              <a:rPr lang="en-CA" dirty="0">
                <a:solidFill>
                  <a:srgbClr val="7030A0"/>
                </a:solidFill>
                <a:latin typeface="Arial"/>
                <a:cs typeface="Arial"/>
              </a:rPr>
              <a:t>writing assessments </a:t>
            </a:r>
            <a:endParaRPr lang="en-CA" dirty="0" smtClean="0">
              <a:solidFill>
                <a:srgbClr val="7030A0"/>
              </a:solidFill>
              <a:latin typeface="Arial"/>
              <a:cs typeface="Arial"/>
            </a:endParaRPr>
          </a:p>
          <a:p>
            <a:pPr marL="798830" lvl="1" indent="-342900">
              <a:buClr>
                <a:srgbClr val="00B0F0"/>
              </a:buClr>
              <a:buFont typeface="Wingdings" panose="05000000000000000000" pitchFamily="2" charset="2"/>
              <a:buChar char="§"/>
            </a:pPr>
            <a:r>
              <a:rPr lang="en-CA" sz="2000" dirty="0" smtClean="0">
                <a:solidFill>
                  <a:srgbClr val="7030A0"/>
                </a:solidFill>
                <a:latin typeface="Arial"/>
                <a:cs typeface="Arial"/>
              </a:rPr>
              <a:t>Calibrated </a:t>
            </a:r>
            <a:r>
              <a:rPr lang="en-CA" sz="2000" dirty="0">
                <a:solidFill>
                  <a:srgbClr val="7030A0"/>
                </a:solidFill>
                <a:latin typeface="Arial"/>
                <a:cs typeface="Arial"/>
              </a:rPr>
              <a:t>rubrics and exemplars </a:t>
            </a:r>
            <a:endParaRPr lang="en-CA" sz="19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4447565"/>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emplate - School Planning Engagement - 2025- FULL" id="{8A033820-4D7E-BE46-9541-2924B57A44E5}" vid="{8E3B2055-052D-9B46-B49D-A2717037962F}"/>
    </a:ext>
  </a:extLst>
</a:theme>
</file>

<file path=ppt/theme/theme2.xml><?xml version="1.0" encoding="utf-8"?>
<a:theme xmlns:a="http://schemas.openxmlformats.org/drawingml/2006/main" name="Captioned phot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emplate - School Planning Engagement - 2025- FULL" id="{8A033820-4D7E-BE46-9541-2924B57A44E5}" vid="{EB4261DC-21A6-4145-AF7D-9CFE7A741CD0}"/>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emplate - School Planning Engagement - 2025- FULL" id="{8A033820-4D7E-BE46-9541-2924B57A44E5}" vid="{DAA8C373-A95E-EB49-858B-FC253D07D76F}"/>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emplate - School Planning Engagement - 2025- FULL" id="{8A033820-4D7E-BE46-9541-2924B57A44E5}" vid="{355B82E0-F131-5E47-9A6E-CB46D001A525}"/>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emplate - School Planning Engagement - 2025- FULL" id="{8A033820-4D7E-BE46-9541-2924B57A44E5}" vid="{2723F487-78E2-004D-9BAE-458EC61AB9A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D17A781B0F0C41A216E48D7DDD0843" ma:contentTypeVersion="4" ma:contentTypeDescription="Create a new document." ma:contentTypeScope="" ma:versionID="2d9459d37e09f9c8500ad1ccd174c4ef">
  <xsd:schema xmlns:xsd="http://www.w3.org/2001/XMLSchema" xmlns:xs="http://www.w3.org/2001/XMLSchema" xmlns:p="http://schemas.microsoft.com/office/2006/metadata/properties" xmlns:ns1="http://schemas.microsoft.com/sharepoint/v3" xmlns:ns2="86003687-1d09-454a-a0ea-ad8f1346a0cf" targetNamespace="http://schemas.microsoft.com/office/2006/metadata/properties" ma:root="true" ma:fieldsID="c06f32078b5b4954415a029ef20509d8" ns1:_="" ns2:_="">
    <xsd:import namespace="http://schemas.microsoft.com/sharepoint/v3"/>
    <xsd:import namespace="86003687-1d09-454a-a0ea-ad8f1346a0cf"/>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6003687-1d09-454a-a0ea-ad8f1346a0cf"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86003687-1d09-454a-a0ea-ad8f1346a0cf">INSITE-1426687859-194</_dlc_DocId>
    <_dlc_DocIdUrl xmlns="86003687-1d09-454a-a0ea-ad8f1346a0cf">
      <Url>https://insite.cbe.ab.ca/system/leaders/community-engagement/_layouts/15/DocIdRedir.aspx?ID=INSITE-1426687859-194</Url>
      <Description>INSITE-1426687859-194</Description>
    </_dlc_DocIdUrl>
    <SharedWithUsers xmlns="86003687-1d09-454a-a0ea-ad8f1346a0cf">
      <UserInfo>
        <DisplayName>Lloyd, Leslie Ann</DisplayName>
        <AccountId>12</AccountId>
        <AccountType/>
      </UserInfo>
      <UserInfo>
        <DisplayName>Craig, Michael S</DisplayName>
        <AccountId>16</AccountId>
        <AccountType/>
      </UserInfo>
    </SharedWithUsers>
    <PublishingExpirationDate xmlns="http://schemas.microsoft.com/sharepoint/v3" xsi:nil="true"/>
    <PublishingStartDate xmlns="http://schemas.microsoft.com/sharepoint/v3" xsi:nil="true"/>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16EFB7A6-EEAB-4359-B37F-AD257B7471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6003687-1d09-454a-a0ea-ad8f1346a0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325A2AC-2F38-43FD-9B70-7A77D99AB0A3}">
  <ds:schemaRefs>
    <ds:schemaRef ds:uri="http://schemas.microsoft.com/sharepoint/v3/contenttype/forms"/>
  </ds:schemaRefs>
</ds:datastoreItem>
</file>

<file path=customXml/itemProps3.xml><?xml version="1.0" encoding="utf-8"?>
<ds:datastoreItem xmlns:ds="http://schemas.openxmlformats.org/officeDocument/2006/customXml" ds:itemID="{EE437EC1-3823-4367-A256-C67E1E42D5A2}">
  <ds:schemaRefs>
    <ds:schemaRef ds:uri="86003687-1d09-454a-a0ea-ad8f1346a0c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630DB37A-43BB-4CDF-BE9D-E6981AB3287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presentation-template-school-planning-engagement-2025-FULL</Template>
  <TotalTime>4448</TotalTime>
  <Words>1555</Words>
  <Application>Microsoft Office PowerPoint</Application>
  <PresentationFormat>On-screen Show (16:9)</PresentationFormat>
  <Paragraphs>166</Paragraphs>
  <Slides>28</Slides>
  <Notes>11</Notes>
  <HiddenSlides>0</HiddenSlides>
  <MMClips>1</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28</vt:i4>
      </vt:variant>
    </vt:vector>
  </HeadingPairs>
  <TitlesOfParts>
    <vt:vector size="38" baseType="lpstr">
      <vt:lpstr>Arial</vt:lpstr>
      <vt:lpstr>Calibri</vt:lpstr>
      <vt:lpstr>Calibri Light</vt:lpstr>
      <vt:lpstr>Wingdings</vt:lpstr>
      <vt:lpstr>Wingdings,Sans-Serif</vt:lpstr>
      <vt:lpstr>Custom Design</vt:lpstr>
      <vt:lpstr>Captioned photo</vt:lpstr>
      <vt:lpstr>1_Office Theme</vt:lpstr>
      <vt:lpstr>1_Custom Design</vt:lpstr>
      <vt:lpstr>office theme</vt:lpstr>
      <vt:lpstr>   2025 School Planning </vt:lpstr>
      <vt:lpstr> 2025 School Planning </vt:lpstr>
      <vt:lpstr> 2025 School Planning </vt:lpstr>
      <vt:lpstr>PowerPoint Presentation</vt:lpstr>
      <vt:lpstr>How is Our School Development  Plan Used?     </vt:lpstr>
      <vt:lpstr>School Development Plan –  School Goal</vt:lpstr>
      <vt:lpstr>School Development Plan –  Outcome</vt:lpstr>
      <vt:lpstr>School Development Plan –  Outcome Measures</vt:lpstr>
      <vt:lpstr>School Development Plan –   Data for Monitoring Progress</vt:lpstr>
      <vt:lpstr>School Development Plan –  Actions</vt:lpstr>
      <vt:lpstr>School Development Plan –  School Goal</vt:lpstr>
      <vt:lpstr>School Development Plan –  Outcome</vt:lpstr>
      <vt:lpstr>School Development Plan –  Outcome Measures</vt:lpstr>
      <vt:lpstr>School Development Plan –   Data for Monitoring Progress</vt:lpstr>
      <vt:lpstr>School Development Plan –  Actions</vt:lpstr>
      <vt:lpstr>Questions?</vt:lpstr>
      <vt:lpstr>PowerPoint Presentation</vt:lpstr>
      <vt:lpstr>PowerPoint Presentation</vt:lpstr>
      <vt:lpstr>PowerPoint Presentation</vt:lpstr>
      <vt:lpstr>Questions?</vt:lpstr>
      <vt:lpstr>Gathering Your Feedback</vt:lpstr>
      <vt:lpstr>Gathering Your Feedback</vt:lpstr>
      <vt:lpstr>Gathering Your Feedback</vt:lpstr>
      <vt:lpstr>Gathering Your Feedback</vt:lpstr>
      <vt:lpstr>Gathering Your Feedback</vt:lpstr>
      <vt:lpstr>Next Steps</vt:lpstr>
      <vt:lpstr>Wrap-Up</vt:lpstr>
      <vt:lpstr>PowerPoint Presentation</vt:lpstr>
    </vt:vector>
  </TitlesOfParts>
  <Company>Calgary Board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School Planning</dc:title>
  <dc:creator>Birchfield, Timothy D</dc:creator>
  <cp:lastModifiedBy>Birchfield, Timothy D</cp:lastModifiedBy>
  <cp:revision>10</cp:revision>
  <dcterms:created xsi:type="dcterms:W3CDTF">2025-02-18T18:41:24Z</dcterms:created>
  <dcterms:modified xsi:type="dcterms:W3CDTF">2025-02-21T20:50:12Z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0x01010099D17A781B0F0C41A216E48D7DDD0843</vt:lpwstr>
  </property>
  <property fmtid="{D5CDD505-2E9C-101B-9397-08002B2CF9AE}" pid="3" name="_dlc_DocIdItemGuid">
    <vt:lpwstr>95f54ecc-54d9-479a-858f-7beadf11e17d</vt:lpwstr>
  </property>
</Properties>
</file>